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5143500" cx="9144000"/>
  <p:notesSz cx="6858000" cy="9144000"/>
  <p:embeddedFontLst>
    <p:embeddedFont>
      <p:font typeface="Roboto"/>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Roboto-bold.fntdata"/><Relationship Id="rId52" Type="http://schemas.openxmlformats.org/officeDocument/2006/relationships/font" Target="fonts/Roboto-regular.fntdata"/><Relationship Id="rId11" Type="http://schemas.openxmlformats.org/officeDocument/2006/relationships/slide" Target="slides/slide6.xml"/><Relationship Id="rId55" Type="http://schemas.openxmlformats.org/officeDocument/2006/relationships/font" Target="fonts/Roboto-boldItalic.fntdata"/><Relationship Id="rId10" Type="http://schemas.openxmlformats.org/officeDocument/2006/relationships/slide" Target="slides/slide5.xml"/><Relationship Id="rId54" Type="http://schemas.openxmlformats.org/officeDocument/2006/relationships/font" Target="fonts/Robot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15a2b9865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15a2b9865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15a2b9865f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15a2b9865f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17b39ee87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17b39ee87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15a2b9865f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15a2b9865f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15387f3431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15387f3431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15a2b9865f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15a2b9865f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15387f3431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15387f3431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15a2b9865f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15a2b9865f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15a2b9865f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15a2b9865f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15a2b9865f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15a2b9865f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1a43f5e08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1a43f5e08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17b39ee8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17b39ee8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17b39ee876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17b39ee876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17b39ee876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17b39ee876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17b39ee87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17b39ee87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17b39ee876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17b39ee876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17b39ee87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17b39ee87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15a2b9865f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15a2b9865f_0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17b39ee87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317b39ee87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17b39ee87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17b39ee87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15a2b9865f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15a2b9865f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17b39ee87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17b39ee87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15a2b9865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15a2b9865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17b39ee876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17b39ee87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153e49bb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153e49bb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15a2b9865f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15a2b9865f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17b39ee87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17b39ee87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17b39ee876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17b39ee876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15a2b9865f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15a2b9865f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19109520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319109520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17b39ee876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17b39ee876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17b39ee876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317b39ee876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1a43f5e08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31a43f5e08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131a396a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131a396a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1a43f5e08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31a43f5e08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1a43f5e08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1a43f5e08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17b39ee876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17b39ee876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15a2b9865f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315a2b9865f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1a43f5e0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31a43f5e0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15a2b9865f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315a2b9865f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315a2b9865f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315a2b9865f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15a2b9865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15a2b9865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15a2b9865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15a2b9865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15a2b9865f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15a2b9865f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15a2b9865f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15a2b9865f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15a2b9865f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15a2b9865f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8.jp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s://paseto.io/"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www.techtarget.com/whatis/definition/attack-surface" TargetMode="Externa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title"/>
          </p:nvPr>
        </p:nvSpPr>
        <p:spPr>
          <a:xfrm>
            <a:off x="952500" y="445025"/>
            <a:ext cx="7879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HiveOT - The Hive Of Things</a:t>
            </a:r>
            <a:endParaRPr/>
          </a:p>
        </p:txBody>
      </p:sp>
      <p:sp>
        <p:nvSpPr>
          <p:cNvPr id="55" name="Google Shape;55;p13"/>
          <p:cNvSpPr txBox="1"/>
          <p:nvPr>
            <p:ph idx="1" type="body"/>
          </p:nvPr>
        </p:nvSpPr>
        <p:spPr>
          <a:xfrm>
            <a:off x="311700" y="1152475"/>
            <a:ext cx="49851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AutoNum type="arabicPeriod"/>
            </a:pPr>
            <a:r>
              <a:rPr lang="en"/>
              <a:t>Introduction and Demo</a:t>
            </a:r>
            <a:endParaRPr/>
          </a:p>
          <a:p>
            <a:pPr indent="-342900" lvl="0" marL="457200" rtl="0" algn="l">
              <a:spcBef>
                <a:spcPts val="0"/>
              </a:spcBef>
              <a:spcAft>
                <a:spcPts val="0"/>
              </a:spcAft>
              <a:buSzPts val="1800"/>
              <a:buAutoNum type="arabicPeriod"/>
            </a:pPr>
            <a:r>
              <a:rPr lang="en"/>
              <a:t>Why HiveOT</a:t>
            </a:r>
            <a:endParaRPr/>
          </a:p>
          <a:p>
            <a:pPr indent="-342900" lvl="0" marL="457200" rtl="0" algn="l">
              <a:spcBef>
                <a:spcPts val="0"/>
              </a:spcBef>
              <a:spcAft>
                <a:spcPts val="0"/>
              </a:spcAft>
              <a:buSzPts val="1800"/>
              <a:buAutoNum type="arabicPeriod"/>
            </a:pPr>
            <a:r>
              <a:rPr lang="en"/>
              <a:t>Security of Things</a:t>
            </a:r>
            <a:endParaRPr/>
          </a:p>
          <a:p>
            <a:pPr indent="-342900" lvl="0" marL="457200" rtl="0" algn="l">
              <a:spcBef>
                <a:spcPts val="0"/>
              </a:spcBef>
              <a:spcAft>
                <a:spcPts val="0"/>
              </a:spcAft>
              <a:buSzPts val="1800"/>
              <a:buAutoNum type="arabicPeriod"/>
            </a:pPr>
            <a:r>
              <a:rPr lang="en"/>
              <a:t>Using the WoT TD</a:t>
            </a:r>
            <a:endParaRPr/>
          </a:p>
          <a:p>
            <a:pPr indent="-342900" lvl="0" marL="457200" rtl="0" algn="l">
              <a:spcBef>
                <a:spcPts val="0"/>
              </a:spcBef>
              <a:spcAft>
                <a:spcPts val="0"/>
              </a:spcAft>
              <a:buSzPts val="1800"/>
              <a:buAutoNum type="arabicPeriod"/>
            </a:pPr>
            <a:r>
              <a:rPr lang="en"/>
              <a:t>H</a:t>
            </a:r>
            <a:r>
              <a:rPr lang="en"/>
              <a:t>ub Digitwin</a:t>
            </a:r>
            <a:endParaRPr/>
          </a:p>
          <a:p>
            <a:pPr indent="-317500" lvl="1" marL="914400" rtl="0" algn="l">
              <a:spcBef>
                <a:spcPts val="0"/>
              </a:spcBef>
              <a:spcAft>
                <a:spcPts val="0"/>
              </a:spcAft>
              <a:buSzPts val="1400"/>
              <a:buAutoNum type="alphaLcPeriod"/>
            </a:pPr>
            <a:r>
              <a:rPr lang="en"/>
              <a:t>Event Flow</a:t>
            </a:r>
            <a:endParaRPr/>
          </a:p>
          <a:p>
            <a:pPr indent="-317500" lvl="1" marL="914400" rtl="0" algn="l">
              <a:spcBef>
                <a:spcPts val="0"/>
              </a:spcBef>
              <a:spcAft>
                <a:spcPts val="0"/>
              </a:spcAft>
              <a:buSzPts val="1400"/>
              <a:buAutoNum type="alphaLcPeriod"/>
            </a:pPr>
            <a:r>
              <a:rPr lang="en"/>
              <a:t>Action Flow</a:t>
            </a:r>
            <a:endParaRPr/>
          </a:p>
          <a:p>
            <a:pPr indent="-317500" lvl="1" marL="914400" rtl="0" algn="l">
              <a:spcBef>
                <a:spcPts val="0"/>
              </a:spcBef>
              <a:spcAft>
                <a:spcPts val="0"/>
              </a:spcAft>
              <a:buSzPts val="1400"/>
              <a:buAutoNum type="alphaLcPeriod"/>
            </a:pPr>
            <a:r>
              <a:rPr lang="en"/>
              <a:t>Services</a:t>
            </a:r>
            <a:endParaRPr/>
          </a:p>
          <a:p>
            <a:pPr indent="-342900" lvl="0" marL="457200" rtl="0" algn="l">
              <a:spcBef>
                <a:spcPts val="0"/>
              </a:spcBef>
              <a:spcAft>
                <a:spcPts val="0"/>
              </a:spcAft>
              <a:buSzPts val="1800"/>
              <a:buAutoNum type="arabicPeriod"/>
            </a:pPr>
            <a:r>
              <a:rPr lang="en"/>
              <a:t>TD Challenges</a:t>
            </a:r>
            <a:endParaRPr/>
          </a:p>
          <a:p>
            <a:pPr indent="-317500" lvl="1" marL="914400" rtl="0" algn="l">
              <a:spcBef>
                <a:spcPts val="0"/>
              </a:spcBef>
              <a:spcAft>
                <a:spcPts val="0"/>
              </a:spcAft>
              <a:buSzPts val="1400"/>
              <a:buAutoNum type="alphaLcPeriod"/>
            </a:pPr>
            <a:r>
              <a:rPr lang="en"/>
              <a:t>Affordances</a:t>
            </a:r>
            <a:endParaRPr/>
          </a:p>
          <a:p>
            <a:pPr indent="-317500" lvl="1" marL="914400" rtl="0" algn="l">
              <a:spcBef>
                <a:spcPts val="0"/>
              </a:spcBef>
              <a:spcAft>
                <a:spcPts val="0"/>
              </a:spcAft>
              <a:buSzPts val="1400"/>
              <a:buAutoNum type="alphaLcPeriod"/>
            </a:pPr>
            <a:r>
              <a:rPr lang="en"/>
              <a:t>Forms</a:t>
            </a:r>
            <a:endParaRPr/>
          </a:p>
          <a:p>
            <a:pPr indent="-317500" lvl="1" marL="914400" rtl="0" algn="l">
              <a:spcBef>
                <a:spcPts val="0"/>
              </a:spcBef>
              <a:spcAft>
                <a:spcPts val="0"/>
              </a:spcAft>
              <a:buSzPts val="1400"/>
              <a:buAutoNum type="alphaLcPeriod"/>
            </a:pPr>
            <a:r>
              <a:rPr lang="en"/>
              <a:t>Other </a:t>
            </a:r>
            <a:endParaRPr/>
          </a:p>
        </p:txBody>
      </p:sp>
      <p:pic>
        <p:nvPicPr>
          <p:cNvPr id="56" name="Google Shape;56;p13"/>
          <p:cNvPicPr preferRelativeResize="0"/>
          <p:nvPr/>
        </p:nvPicPr>
        <p:blipFill>
          <a:blip r:embed="rId3">
            <a:alphaModFix/>
          </a:blip>
          <a:stretch>
            <a:fillRect/>
          </a:stretch>
        </p:blipFill>
        <p:spPr>
          <a:xfrm>
            <a:off x="8116950" y="4083300"/>
            <a:ext cx="775276" cy="775276"/>
          </a:xfrm>
          <a:prstGeom prst="rect">
            <a:avLst/>
          </a:prstGeom>
          <a:noFill/>
          <a:ln>
            <a:noFill/>
          </a:ln>
        </p:spPr>
      </p:pic>
      <p:pic>
        <p:nvPicPr>
          <p:cNvPr id="57" name="Google Shape;57;p13"/>
          <p:cNvPicPr preferRelativeResize="0"/>
          <p:nvPr/>
        </p:nvPicPr>
        <p:blipFill>
          <a:blip r:embed="rId4">
            <a:alphaModFix/>
          </a:blip>
          <a:stretch>
            <a:fillRect/>
          </a:stretch>
        </p:blipFill>
        <p:spPr>
          <a:xfrm>
            <a:off x="271425" y="445025"/>
            <a:ext cx="553787" cy="572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2"/>
          <p:cNvSpPr txBox="1"/>
          <p:nvPr>
            <p:ph type="title"/>
          </p:nvPr>
        </p:nvSpPr>
        <p:spPr>
          <a:xfrm>
            <a:off x="311700" y="301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HiveOT Hub</a:t>
            </a:r>
            <a:endParaRPr/>
          </a:p>
        </p:txBody>
      </p:sp>
      <p:sp>
        <p:nvSpPr>
          <p:cNvPr id="172" name="Google Shape;172;p22"/>
          <p:cNvSpPr txBox="1"/>
          <p:nvPr>
            <p:ph idx="1" type="body"/>
          </p:nvPr>
        </p:nvSpPr>
        <p:spPr>
          <a:xfrm>
            <a:off x="311700" y="1152475"/>
            <a:ext cx="2850600" cy="34164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Char char="●"/>
            </a:pPr>
            <a:r>
              <a:rPr lang="en"/>
              <a:t>Digital Twin Runtime</a:t>
            </a:r>
            <a:endParaRPr/>
          </a:p>
          <a:p>
            <a:pPr indent="-304165" lvl="1" marL="914400" rtl="0" algn="l">
              <a:spcBef>
                <a:spcPts val="0"/>
              </a:spcBef>
              <a:spcAft>
                <a:spcPts val="0"/>
              </a:spcAft>
              <a:buSzPct val="100000"/>
              <a:buChar char="○"/>
            </a:pPr>
            <a:r>
              <a:rPr lang="en"/>
              <a:t>Transport Protocols</a:t>
            </a:r>
            <a:endParaRPr/>
          </a:p>
          <a:p>
            <a:pPr indent="-304165" lvl="1" marL="914400" rtl="0" algn="l">
              <a:spcBef>
                <a:spcPts val="0"/>
              </a:spcBef>
              <a:spcAft>
                <a:spcPts val="0"/>
              </a:spcAft>
              <a:buSzPct val="77777"/>
              <a:buChar char="○"/>
            </a:pPr>
            <a:r>
              <a:rPr lang="en"/>
              <a:t>Middleware</a:t>
            </a:r>
            <a:endParaRPr sz="1800"/>
          </a:p>
          <a:p>
            <a:pPr indent="-304165" lvl="1" marL="914400" rtl="0" algn="l">
              <a:spcBef>
                <a:spcPts val="0"/>
              </a:spcBef>
              <a:spcAft>
                <a:spcPts val="0"/>
              </a:spcAft>
              <a:buSzPct val="100000"/>
              <a:buChar char="○"/>
            </a:pPr>
            <a:r>
              <a:rPr lang="en"/>
              <a:t>Router</a:t>
            </a:r>
            <a:endParaRPr/>
          </a:p>
          <a:p>
            <a:pPr indent="-304165" lvl="1" marL="914400" rtl="0" algn="l">
              <a:spcBef>
                <a:spcPts val="0"/>
              </a:spcBef>
              <a:spcAft>
                <a:spcPts val="0"/>
              </a:spcAft>
              <a:buSzPct val="100000"/>
              <a:buChar char="○"/>
            </a:pPr>
            <a:r>
              <a:rPr lang="en"/>
              <a:t>Digital Thing Store</a:t>
            </a:r>
            <a:endParaRPr/>
          </a:p>
          <a:p>
            <a:pPr indent="-325755" lvl="0" marL="457200" rtl="0" algn="l">
              <a:spcBef>
                <a:spcPts val="0"/>
              </a:spcBef>
              <a:spcAft>
                <a:spcPts val="0"/>
              </a:spcAft>
              <a:buSzPct val="100000"/>
              <a:buChar char="●"/>
            </a:pPr>
            <a:r>
              <a:rPr lang="en"/>
              <a:t>IoT Device Protocols</a:t>
            </a:r>
            <a:endParaRPr/>
          </a:p>
          <a:p>
            <a:pPr indent="-304165" lvl="1" marL="914400" rtl="0" algn="l">
              <a:spcBef>
                <a:spcPts val="0"/>
              </a:spcBef>
              <a:spcAft>
                <a:spcPts val="0"/>
              </a:spcAft>
              <a:buSzPct val="100000"/>
              <a:buChar char="○"/>
            </a:pPr>
            <a:r>
              <a:rPr lang="en"/>
              <a:t>WoT </a:t>
            </a:r>
            <a:endParaRPr/>
          </a:p>
          <a:p>
            <a:pPr indent="-304165" lvl="1" marL="914400" rtl="0" algn="l">
              <a:spcBef>
                <a:spcPts val="0"/>
              </a:spcBef>
              <a:spcAft>
                <a:spcPts val="0"/>
              </a:spcAft>
              <a:buSzPct val="100000"/>
              <a:buChar char="○"/>
            </a:pPr>
            <a:r>
              <a:rPr lang="en"/>
              <a:t>ZWave</a:t>
            </a:r>
            <a:endParaRPr/>
          </a:p>
          <a:p>
            <a:pPr indent="-304165" lvl="1" marL="914400" rtl="0" algn="l">
              <a:spcBef>
                <a:spcPts val="0"/>
              </a:spcBef>
              <a:spcAft>
                <a:spcPts val="0"/>
              </a:spcAft>
              <a:buSzPct val="100000"/>
              <a:buChar char="○"/>
            </a:pPr>
            <a:r>
              <a:rPr lang="en"/>
              <a:t>1-wire</a:t>
            </a:r>
            <a:endParaRPr/>
          </a:p>
          <a:p>
            <a:pPr indent="-304165" lvl="1" marL="914400" rtl="0" algn="l">
              <a:spcBef>
                <a:spcPts val="0"/>
              </a:spcBef>
              <a:spcAft>
                <a:spcPts val="0"/>
              </a:spcAft>
              <a:buSzPct val="100000"/>
              <a:buChar char="○"/>
            </a:pPr>
            <a:r>
              <a:rPr lang="en"/>
              <a:t>…etc</a:t>
            </a:r>
            <a:endParaRPr/>
          </a:p>
          <a:p>
            <a:pPr indent="-325755" lvl="0" marL="457200" rtl="0" algn="l">
              <a:spcBef>
                <a:spcPts val="0"/>
              </a:spcBef>
              <a:spcAft>
                <a:spcPts val="0"/>
              </a:spcAft>
              <a:buSzPct val="164515"/>
              <a:buChar char="●"/>
            </a:pPr>
            <a:r>
              <a:rPr lang="en"/>
              <a:t>S</a:t>
            </a:r>
            <a:r>
              <a:rPr lang="en"/>
              <a:t>ervices</a:t>
            </a:r>
            <a:endParaRPr sz="1094"/>
          </a:p>
          <a:p>
            <a:pPr indent="-304165" lvl="1" marL="914400" rtl="0" algn="l">
              <a:spcBef>
                <a:spcPts val="0"/>
              </a:spcBef>
              <a:spcAft>
                <a:spcPts val="0"/>
              </a:spcAft>
              <a:buSzPct val="100000"/>
              <a:buChar char="○"/>
            </a:pPr>
            <a:r>
              <a:rPr lang="en"/>
              <a:t>Launcher</a:t>
            </a:r>
            <a:endParaRPr/>
          </a:p>
          <a:p>
            <a:pPr indent="-304165" lvl="1" marL="914400" rtl="0" algn="l">
              <a:spcBef>
                <a:spcPts val="0"/>
              </a:spcBef>
              <a:spcAft>
                <a:spcPts val="0"/>
              </a:spcAft>
              <a:buSzPct val="100000"/>
              <a:buChar char="○"/>
            </a:pPr>
            <a:r>
              <a:rPr lang="en"/>
              <a:t>Provisioning</a:t>
            </a:r>
            <a:endParaRPr/>
          </a:p>
          <a:p>
            <a:pPr indent="-304165" lvl="1" marL="914400" rtl="0" algn="l">
              <a:spcBef>
                <a:spcPts val="0"/>
              </a:spcBef>
              <a:spcAft>
                <a:spcPts val="0"/>
              </a:spcAft>
              <a:buSzPct val="100000"/>
              <a:buChar char="○"/>
            </a:pPr>
            <a:r>
              <a:rPr lang="en"/>
              <a:t>History</a:t>
            </a:r>
            <a:endParaRPr/>
          </a:p>
          <a:p>
            <a:pPr indent="-304165" lvl="1" marL="914400" rtl="0" algn="l">
              <a:spcBef>
                <a:spcPts val="0"/>
              </a:spcBef>
              <a:spcAft>
                <a:spcPts val="0"/>
              </a:spcAft>
              <a:buSzPct val="100000"/>
              <a:buChar char="○"/>
            </a:pPr>
            <a:r>
              <a:rPr lang="en"/>
              <a:t>State storage</a:t>
            </a:r>
            <a:endParaRPr/>
          </a:p>
          <a:p>
            <a:pPr indent="-304165" lvl="1" marL="914400" rtl="0" algn="l">
              <a:spcBef>
                <a:spcPts val="0"/>
              </a:spcBef>
              <a:spcAft>
                <a:spcPts val="0"/>
              </a:spcAft>
              <a:buSzPct val="100000"/>
              <a:buChar char="○"/>
            </a:pPr>
            <a:r>
              <a:rPr lang="en"/>
              <a:t>HiveOView (web view)</a:t>
            </a:r>
            <a:endParaRPr/>
          </a:p>
          <a:p>
            <a:pPr indent="-304165" lvl="1" marL="914400" rtl="0" algn="l">
              <a:spcBef>
                <a:spcPts val="0"/>
              </a:spcBef>
              <a:spcAft>
                <a:spcPts val="0"/>
              </a:spcAft>
              <a:buSzPct val="100000"/>
              <a:buChar char="○"/>
            </a:pPr>
            <a:r>
              <a:rPr lang="en"/>
              <a:t>…</a:t>
            </a:r>
            <a:endParaRPr/>
          </a:p>
        </p:txBody>
      </p:sp>
      <p:pic>
        <p:nvPicPr>
          <p:cNvPr id="173" name="Google Shape;173;p22"/>
          <p:cNvPicPr preferRelativeResize="0"/>
          <p:nvPr/>
        </p:nvPicPr>
        <p:blipFill>
          <a:blip r:embed="rId3">
            <a:alphaModFix/>
          </a:blip>
          <a:stretch>
            <a:fillRect/>
          </a:stretch>
        </p:blipFill>
        <p:spPr>
          <a:xfrm>
            <a:off x="3314700" y="1170125"/>
            <a:ext cx="5646279" cy="382097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3"/>
          <p:cNvSpPr txBox="1"/>
          <p:nvPr>
            <p:ph type="title"/>
          </p:nvPr>
        </p:nvSpPr>
        <p:spPr>
          <a:xfrm>
            <a:off x="311700" y="312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Hub Components</a:t>
            </a:r>
            <a:endParaRPr/>
          </a:p>
        </p:txBody>
      </p:sp>
      <p:pic>
        <p:nvPicPr>
          <p:cNvPr id="179" name="Google Shape;179;p23"/>
          <p:cNvPicPr preferRelativeResize="0"/>
          <p:nvPr/>
        </p:nvPicPr>
        <p:blipFill>
          <a:blip r:embed="rId3">
            <a:alphaModFix/>
          </a:blip>
          <a:stretch>
            <a:fillRect/>
          </a:stretch>
        </p:blipFill>
        <p:spPr>
          <a:xfrm>
            <a:off x="255300" y="1111225"/>
            <a:ext cx="7313674" cy="3896100"/>
          </a:xfrm>
          <a:prstGeom prst="rect">
            <a:avLst/>
          </a:prstGeom>
          <a:noFill/>
          <a:ln>
            <a:noFill/>
          </a:ln>
        </p:spPr>
      </p:pic>
      <p:pic>
        <p:nvPicPr>
          <p:cNvPr id="180" name="Google Shape;180;p23"/>
          <p:cNvPicPr preferRelativeResize="0"/>
          <p:nvPr/>
        </p:nvPicPr>
        <p:blipFill>
          <a:blip r:embed="rId4">
            <a:alphaModFix/>
          </a:blip>
          <a:stretch>
            <a:fillRect/>
          </a:stretch>
        </p:blipFill>
        <p:spPr>
          <a:xfrm>
            <a:off x="7433375" y="3744575"/>
            <a:ext cx="1398925" cy="1398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4"/>
          <p:cNvSpPr txBox="1"/>
          <p:nvPr>
            <p:ph type="title"/>
          </p:nvPr>
        </p:nvSpPr>
        <p:spPr>
          <a:xfrm>
            <a:off x="311700" y="2791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HiveOT Hub - </a:t>
            </a:r>
            <a:r>
              <a:rPr lang="en"/>
              <a:t>Event Flow</a:t>
            </a:r>
            <a:endParaRPr/>
          </a:p>
          <a:p>
            <a:pPr indent="0" lvl="0" marL="0" rtl="0" algn="l">
              <a:spcBef>
                <a:spcPts val="0"/>
              </a:spcBef>
              <a:spcAft>
                <a:spcPts val="0"/>
              </a:spcAft>
              <a:buNone/>
            </a:pPr>
            <a:r>
              <a:t/>
            </a:r>
            <a:endParaRPr/>
          </a:p>
        </p:txBody>
      </p:sp>
      <p:pic>
        <p:nvPicPr>
          <p:cNvPr id="186" name="Google Shape;186;p24"/>
          <p:cNvPicPr preferRelativeResize="0"/>
          <p:nvPr/>
        </p:nvPicPr>
        <p:blipFill>
          <a:blip r:embed="rId3">
            <a:alphaModFix/>
          </a:blip>
          <a:stretch>
            <a:fillRect/>
          </a:stretch>
        </p:blipFill>
        <p:spPr>
          <a:xfrm>
            <a:off x="1474150" y="985600"/>
            <a:ext cx="6445548" cy="4104001"/>
          </a:xfrm>
          <a:prstGeom prst="rect">
            <a:avLst/>
          </a:prstGeom>
          <a:noFill/>
          <a:ln>
            <a:noFill/>
          </a:ln>
        </p:spPr>
      </p:pic>
      <p:pic>
        <p:nvPicPr>
          <p:cNvPr id="187" name="Google Shape;187;p24"/>
          <p:cNvPicPr preferRelativeResize="0"/>
          <p:nvPr/>
        </p:nvPicPr>
        <p:blipFill>
          <a:blip r:embed="rId4">
            <a:alphaModFix/>
          </a:blip>
          <a:stretch>
            <a:fillRect/>
          </a:stretch>
        </p:blipFill>
        <p:spPr>
          <a:xfrm>
            <a:off x="4870225" y="946825"/>
            <a:ext cx="652675" cy="652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5"/>
          <p:cNvSpPr txBox="1"/>
          <p:nvPr>
            <p:ph type="title"/>
          </p:nvPr>
        </p:nvSpPr>
        <p:spPr>
          <a:xfrm>
            <a:off x="311700" y="3487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Event Sequence</a:t>
            </a:r>
            <a:endParaRPr/>
          </a:p>
        </p:txBody>
      </p:sp>
      <p:pic>
        <p:nvPicPr>
          <p:cNvPr id="193" name="Google Shape;193;p25"/>
          <p:cNvPicPr preferRelativeResize="0"/>
          <p:nvPr/>
        </p:nvPicPr>
        <p:blipFill>
          <a:blip r:embed="rId3">
            <a:alphaModFix/>
          </a:blip>
          <a:stretch>
            <a:fillRect/>
          </a:stretch>
        </p:blipFill>
        <p:spPr>
          <a:xfrm>
            <a:off x="1218987" y="1017725"/>
            <a:ext cx="6706028" cy="41257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HiveOT Hub - </a:t>
            </a:r>
            <a:r>
              <a:rPr lang="en"/>
              <a:t>Action Flow</a:t>
            </a:r>
            <a:endParaRPr/>
          </a:p>
        </p:txBody>
      </p:sp>
      <p:pic>
        <p:nvPicPr>
          <p:cNvPr id="199" name="Google Shape;199;p26"/>
          <p:cNvPicPr preferRelativeResize="0"/>
          <p:nvPr/>
        </p:nvPicPr>
        <p:blipFill>
          <a:blip r:embed="rId3">
            <a:alphaModFix/>
          </a:blip>
          <a:stretch>
            <a:fillRect/>
          </a:stretch>
        </p:blipFill>
        <p:spPr>
          <a:xfrm>
            <a:off x="4766125" y="1287225"/>
            <a:ext cx="489050" cy="489050"/>
          </a:xfrm>
          <a:prstGeom prst="rect">
            <a:avLst/>
          </a:prstGeom>
          <a:noFill/>
          <a:ln>
            <a:noFill/>
          </a:ln>
        </p:spPr>
      </p:pic>
      <p:pic>
        <p:nvPicPr>
          <p:cNvPr id="200" name="Google Shape;200;p26"/>
          <p:cNvPicPr preferRelativeResize="0"/>
          <p:nvPr/>
        </p:nvPicPr>
        <p:blipFill>
          <a:blip r:embed="rId4">
            <a:alphaModFix/>
          </a:blip>
          <a:stretch>
            <a:fillRect/>
          </a:stretch>
        </p:blipFill>
        <p:spPr>
          <a:xfrm>
            <a:off x="767750" y="1040725"/>
            <a:ext cx="7949199" cy="39396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Action sequence</a:t>
            </a:r>
            <a:endParaRPr/>
          </a:p>
        </p:txBody>
      </p:sp>
      <p:pic>
        <p:nvPicPr>
          <p:cNvPr id="206" name="Google Shape;206;p27"/>
          <p:cNvPicPr preferRelativeResize="0"/>
          <p:nvPr/>
        </p:nvPicPr>
        <p:blipFill>
          <a:blip r:embed="rId3">
            <a:alphaModFix/>
          </a:blip>
          <a:stretch>
            <a:fillRect/>
          </a:stretch>
        </p:blipFill>
        <p:spPr>
          <a:xfrm>
            <a:off x="465550" y="1076327"/>
            <a:ext cx="7063475" cy="39058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Hub Services - Batteries Included</a:t>
            </a:r>
            <a:endParaRPr/>
          </a:p>
        </p:txBody>
      </p:sp>
      <p:sp>
        <p:nvSpPr>
          <p:cNvPr id="212" name="Google Shape;212;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Launcher - starting and stopping services</a:t>
            </a:r>
            <a:endParaRPr/>
          </a:p>
          <a:p>
            <a:pPr indent="-342900" lvl="0" marL="457200" rtl="0" algn="l">
              <a:spcBef>
                <a:spcPts val="0"/>
              </a:spcBef>
              <a:spcAft>
                <a:spcPts val="0"/>
              </a:spcAft>
              <a:buSzPts val="1800"/>
              <a:buChar char="●"/>
            </a:pPr>
            <a:r>
              <a:rPr lang="en"/>
              <a:t>State - small storage for agents, services and consumers</a:t>
            </a:r>
            <a:endParaRPr/>
          </a:p>
          <a:p>
            <a:pPr indent="-342900" lvl="0" marL="457200" rtl="0" algn="l">
              <a:spcBef>
                <a:spcPts val="0"/>
              </a:spcBef>
              <a:spcAft>
                <a:spcPts val="0"/>
              </a:spcAft>
              <a:buSzPts val="1800"/>
              <a:buChar char="●"/>
            </a:pPr>
            <a:r>
              <a:rPr lang="en"/>
              <a:t>History - event history</a:t>
            </a:r>
            <a:endParaRPr/>
          </a:p>
          <a:p>
            <a:pPr indent="-342900" lvl="0" marL="457200" rtl="0" algn="l">
              <a:spcBef>
                <a:spcPts val="0"/>
              </a:spcBef>
              <a:spcAft>
                <a:spcPts val="0"/>
              </a:spcAft>
              <a:buSzPts val="1800"/>
              <a:buChar char="●"/>
            </a:pPr>
            <a:r>
              <a:rPr lang="en"/>
              <a:t>Hiveoview - example web ui</a:t>
            </a:r>
            <a:endParaRPr/>
          </a:p>
          <a:p>
            <a:pPr indent="-342900" lvl="0" marL="457200" rtl="0" algn="l">
              <a:spcBef>
                <a:spcPts val="0"/>
              </a:spcBef>
              <a:spcAft>
                <a:spcPts val="0"/>
              </a:spcAft>
              <a:buSzPts val="1800"/>
              <a:buChar char="●"/>
            </a:pPr>
            <a:r>
              <a:rPr lang="en"/>
              <a:t>Certificates - server certificate management</a:t>
            </a:r>
            <a:endParaRPr/>
          </a:p>
          <a:p>
            <a:pPr indent="-342900" lvl="0" marL="457200" rtl="0" algn="l">
              <a:spcBef>
                <a:spcPts val="0"/>
              </a:spcBef>
              <a:spcAft>
                <a:spcPts val="0"/>
              </a:spcAft>
              <a:buSzPts val="1800"/>
              <a:buChar char="●"/>
            </a:pPr>
            <a:r>
              <a:rPr lang="en"/>
              <a:t>Provisioning - provisioning of devices</a:t>
            </a:r>
            <a:endParaRPr/>
          </a:p>
          <a:p>
            <a:pPr indent="-342900" lvl="0" marL="457200" rtl="0" algn="l">
              <a:spcBef>
                <a:spcPts val="0"/>
              </a:spcBef>
              <a:spcAft>
                <a:spcPts val="0"/>
              </a:spcAft>
              <a:buSzPts val="1800"/>
              <a:buChar char="●"/>
            </a:pPr>
            <a:r>
              <a:rPr lang="en"/>
              <a:t>Custom - easily extensible</a:t>
            </a:r>
            <a:endParaRPr/>
          </a:p>
          <a:p>
            <a:pPr indent="0" lvl="0" marL="0" rtl="0" algn="l">
              <a:spcBef>
                <a:spcPts val="1200"/>
              </a:spcBef>
              <a:spcAft>
                <a:spcPts val="1200"/>
              </a:spcAft>
              <a:buNone/>
            </a:pPr>
            <a:r>
              <a:t/>
            </a:r>
            <a:endParaRPr/>
          </a:p>
        </p:txBody>
      </p:sp>
      <p:pic>
        <p:nvPicPr>
          <p:cNvPr id="213" name="Google Shape;213;p28"/>
          <p:cNvPicPr preferRelativeResize="0"/>
          <p:nvPr/>
        </p:nvPicPr>
        <p:blipFill>
          <a:blip r:embed="rId3">
            <a:alphaModFix/>
          </a:blip>
          <a:stretch>
            <a:fillRect/>
          </a:stretch>
        </p:blipFill>
        <p:spPr>
          <a:xfrm>
            <a:off x="5687700" y="2852150"/>
            <a:ext cx="2257200" cy="1640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IoT Protocol </a:t>
            </a:r>
            <a:r>
              <a:rPr lang="en"/>
              <a:t>Bindings - Integrations</a:t>
            </a:r>
            <a:endParaRPr/>
          </a:p>
        </p:txBody>
      </p:sp>
      <p:sp>
        <p:nvSpPr>
          <p:cNvPr id="219" name="Google Shape;219;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WoT binding using TDs</a:t>
            </a:r>
            <a:endParaRPr/>
          </a:p>
          <a:p>
            <a:pPr indent="-342900" lvl="0" marL="457200" rtl="0" algn="l">
              <a:spcBef>
                <a:spcPts val="0"/>
              </a:spcBef>
              <a:spcAft>
                <a:spcPts val="0"/>
              </a:spcAft>
              <a:buSzPts val="1800"/>
              <a:buChar char="●"/>
            </a:pPr>
            <a:r>
              <a:rPr lang="en"/>
              <a:t>ZWave</a:t>
            </a:r>
            <a:endParaRPr/>
          </a:p>
          <a:p>
            <a:pPr indent="-342900" lvl="0" marL="457200" rtl="0" algn="l">
              <a:spcBef>
                <a:spcPts val="0"/>
              </a:spcBef>
              <a:spcAft>
                <a:spcPts val="0"/>
              </a:spcAft>
              <a:buSzPts val="1800"/>
              <a:buChar char="●"/>
            </a:pPr>
            <a:r>
              <a:rPr lang="en"/>
              <a:t>Insteon</a:t>
            </a:r>
            <a:endParaRPr/>
          </a:p>
          <a:p>
            <a:pPr indent="-342900" lvl="0" marL="457200" rtl="0" algn="l">
              <a:spcBef>
                <a:spcPts val="0"/>
              </a:spcBef>
              <a:spcAft>
                <a:spcPts val="0"/>
              </a:spcAft>
              <a:buSzPts val="1800"/>
              <a:buChar char="●"/>
            </a:pPr>
            <a:r>
              <a:rPr lang="en"/>
              <a:t>1-wire </a:t>
            </a:r>
            <a:endParaRPr/>
          </a:p>
          <a:p>
            <a:pPr indent="-342900" lvl="0" marL="457200" rtl="0" algn="l">
              <a:spcBef>
                <a:spcPts val="0"/>
              </a:spcBef>
              <a:spcAft>
                <a:spcPts val="0"/>
              </a:spcAft>
              <a:buSzPts val="1800"/>
              <a:buChar char="●"/>
            </a:pPr>
            <a:r>
              <a:rPr lang="en"/>
              <a:t>… many more to come …</a:t>
            </a:r>
            <a:endParaRPr/>
          </a:p>
          <a:p>
            <a:pPr indent="-317500" lvl="1" marL="914400" rtl="0" algn="l">
              <a:spcBef>
                <a:spcPts val="0"/>
              </a:spcBef>
              <a:spcAft>
                <a:spcPts val="0"/>
              </a:spcAft>
              <a:buSzPts val="1400"/>
              <a:buChar char="○"/>
            </a:pPr>
            <a:r>
              <a:rPr lang="en"/>
              <a:t>Coap devices</a:t>
            </a:r>
            <a:endParaRPr/>
          </a:p>
          <a:p>
            <a:pPr indent="-317500" lvl="1" marL="914400" rtl="0" algn="l">
              <a:spcBef>
                <a:spcPts val="0"/>
              </a:spcBef>
              <a:spcAft>
                <a:spcPts val="0"/>
              </a:spcAft>
              <a:buSzPts val="1400"/>
              <a:buChar char="○"/>
            </a:pPr>
            <a:r>
              <a:rPr lang="en"/>
              <a:t>LoRa devices</a:t>
            </a:r>
            <a:endParaRPr/>
          </a:p>
          <a:p>
            <a:pPr indent="-317500" lvl="1" marL="914400" rtl="0" algn="l">
              <a:spcBef>
                <a:spcPts val="0"/>
              </a:spcBef>
              <a:spcAft>
                <a:spcPts val="0"/>
              </a:spcAft>
              <a:buSzPts val="1400"/>
              <a:buChar char="○"/>
            </a:pPr>
            <a:r>
              <a:rPr lang="en"/>
              <a:t>Internet services</a:t>
            </a:r>
            <a:endParaRPr/>
          </a:p>
          <a:p>
            <a:pPr indent="-317500" lvl="1" marL="914400" rtl="0" algn="l">
              <a:spcBef>
                <a:spcPts val="0"/>
              </a:spcBef>
              <a:spcAft>
                <a:spcPts val="0"/>
              </a:spcAft>
              <a:buSzPts val="1400"/>
              <a:buChar char="○"/>
            </a:pPr>
            <a:r>
              <a:rPr lang="en"/>
              <a:t>IFTTT </a:t>
            </a:r>
            <a:endParaRPr/>
          </a:p>
        </p:txBody>
      </p:sp>
      <p:pic>
        <p:nvPicPr>
          <p:cNvPr id="220" name="Google Shape;220;p29"/>
          <p:cNvPicPr preferRelativeResize="0"/>
          <p:nvPr/>
        </p:nvPicPr>
        <p:blipFill>
          <a:blip r:embed="rId3">
            <a:alphaModFix/>
          </a:blip>
          <a:stretch>
            <a:fillRect/>
          </a:stretch>
        </p:blipFill>
        <p:spPr>
          <a:xfrm>
            <a:off x="4991199" y="2415825"/>
            <a:ext cx="2982801" cy="18739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Hub Commandline Utilities</a:t>
            </a:r>
            <a:endParaRPr/>
          </a:p>
        </p:txBody>
      </p:sp>
      <p:sp>
        <p:nvSpPr>
          <p:cNvPr id="226" name="Google Shape;226;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hubcli - console admin tool to manage users and device, view events and inspect TDs.</a:t>
            </a:r>
            <a:endParaRPr/>
          </a:p>
          <a:p>
            <a:pPr indent="-342900" lvl="0" marL="457200" rtl="0" algn="l">
              <a:spcBef>
                <a:spcPts val="0"/>
              </a:spcBef>
              <a:spcAft>
                <a:spcPts val="0"/>
              </a:spcAft>
              <a:buSzPts val="1800"/>
              <a:buChar char="●"/>
            </a:pPr>
            <a:r>
              <a:rPr lang="en"/>
              <a:t>td2api - proof of concept to generate a (golang) API from a TD</a:t>
            </a:r>
            <a:endParaRPr/>
          </a:p>
          <a:p>
            <a:pPr indent="-342900" lvl="0" marL="457200" rtl="0" algn="l">
              <a:spcBef>
                <a:spcPts val="0"/>
              </a:spcBef>
              <a:spcAft>
                <a:spcPts val="0"/>
              </a:spcAft>
              <a:buSzPts val="1800"/>
              <a:buChar char="●"/>
            </a:pPr>
            <a:r>
              <a:rPr lang="en"/>
              <a:t>genvocab - generate vocabulary in golang, javascript and python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TD Challenges</a:t>
            </a:r>
            <a:endParaRPr/>
          </a:p>
        </p:txBody>
      </p:sp>
      <p:sp>
        <p:nvSpPr>
          <p:cNvPr id="232" name="Google Shape;232;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457200" rtl="0" algn="l">
              <a:spcBef>
                <a:spcPts val="0"/>
              </a:spcBef>
              <a:spcAft>
                <a:spcPts val="0"/>
              </a:spcAft>
              <a:buNone/>
            </a:pPr>
            <a:r>
              <a:rPr lang="en"/>
              <a:t>These challenges were encountered in trying to implement the Digital Twin Hub with transport protocol bindings.</a:t>
            </a:r>
            <a:endParaRPr/>
          </a:p>
          <a:p>
            <a:pPr indent="0" lvl="0" marL="457200" rtl="0" algn="l">
              <a:spcBef>
                <a:spcPts val="1200"/>
              </a:spcBef>
              <a:spcAft>
                <a:spcPts val="0"/>
              </a:spcAft>
              <a:buNone/>
            </a:pPr>
            <a:r>
              <a:rPr lang="en"/>
              <a:t>The challenges described are those that are understood sufficiently to formulate it as a challenge. (you know only what you know, not what you don’t know.</a:t>
            </a:r>
            <a:endParaRPr/>
          </a:p>
          <a:p>
            <a:pPr indent="0" lvl="0" marL="457200" rtl="0" algn="l">
              <a:spcBef>
                <a:spcPts val="1200"/>
              </a:spcBef>
              <a:spcAft>
                <a:spcPts val="0"/>
              </a:spcAft>
              <a:buNone/>
            </a:pPr>
            <a:r>
              <a:rPr lang="en"/>
              <a:t>Additional challenges are expected to be uncovered once interoperability testing takes place.</a:t>
            </a:r>
            <a:endParaRPr/>
          </a:p>
          <a:p>
            <a:pPr indent="-342900" lvl="0" marL="914400" rtl="0" algn="l">
              <a:spcBef>
                <a:spcPts val="1200"/>
              </a:spcBef>
              <a:spcAft>
                <a:spcPts val="0"/>
              </a:spcAft>
              <a:buSzPts val="1800"/>
              <a:buChar char="●"/>
            </a:pPr>
            <a:r>
              <a:rPr lang="en"/>
              <a:t>Challenges with TD Affordances</a:t>
            </a:r>
            <a:endParaRPr/>
          </a:p>
          <a:p>
            <a:pPr indent="-342900" lvl="0" marL="914400" rtl="0" algn="l">
              <a:spcBef>
                <a:spcPts val="0"/>
              </a:spcBef>
              <a:spcAft>
                <a:spcPts val="0"/>
              </a:spcAft>
              <a:buSzPts val="1800"/>
              <a:buChar char="●"/>
            </a:pPr>
            <a:r>
              <a:rPr lang="en"/>
              <a:t>Challenges with TD Forms</a:t>
            </a:r>
            <a:endParaRPr/>
          </a:p>
          <a:p>
            <a:pPr indent="-342900" lvl="0" marL="914400" rtl="0" algn="l">
              <a:spcBef>
                <a:spcPts val="0"/>
              </a:spcBef>
              <a:spcAft>
                <a:spcPts val="0"/>
              </a:spcAft>
              <a:buSzPts val="1800"/>
              <a:buChar char="●"/>
            </a:pPr>
            <a:r>
              <a:rPr lang="en"/>
              <a:t>Other challenges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Greetings</a:t>
            </a:r>
            <a:endParaRPr/>
          </a:p>
        </p:txBody>
      </p:sp>
      <p:sp>
        <p:nvSpPr>
          <p:cNvPr id="63" name="Google Shape;63;p14"/>
          <p:cNvSpPr txBox="1"/>
          <p:nvPr>
            <p:ph idx="1" type="body"/>
          </p:nvPr>
        </p:nvSpPr>
        <p:spPr>
          <a:xfrm>
            <a:off x="596800" y="12801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About me:</a:t>
            </a:r>
            <a:endParaRPr/>
          </a:p>
          <a:p>
            <a:pPr indent="-342900" lvl="0" marL="457200" rtl="0" algn="l">
              <a:spcBef>
                <a:spcPts val="1200"/>
              </a:spcBef>
              <a:spcAft>
                <a:spcPts val="0"/>
              </a:spcAft>
              <a:buSzPts val="1800"/>
              <a:buChar char="●"/>
            </a:pPr>
            <a:r>
              <a:rPr lang="en"/>
              <a:t>Author of HiveOT</a:t>
            </a:r>
            <a:endParaRPr/>
          </a:p>
          <a:p>
            <a:pPr indent="-342900" lvl="0" marL="457200" rtl="0" algn="l">
              <a:spcBef>
                <a:spcPts val="0"/>
              </a:spcBef>
              <a:spcAft>
                <a:spcPts val="0"/>
              </a:spcAft>
              <a:buSzPts val="1800"/>
              <a:buChar char="●"/>
            </a:pPr>
            <a:r>
              <a:rPr lang="en"/>
              <a:t>Educated as Electronics Engineer </a:t>
            </a:r>
            <a:endParaRPr/>
          </a:p>
          <a:p>
            <a:pPr indent="-342900" lvl="0" marL="457200" rtl="0" algn="l">
              <a:spcBef>
                <a:spcPts val="0"/>
              </a:spcBef>
              <a:spcAft>
                <a:spcPts val="0"/>
              </a:spcAft>
              <a:buSzPts val="1800"/>
              <a:buChar char="●"/>
            </a:pPr>
            <a:r>
              <a:rPr lang="en"/>
              <a:t>Switched to software development in ‘89</a:t>
            </a:r>
            <a:endParaRPr/>
          </a:p>
          <a:p>
            <a:pPr indent="-342900" lvl="0" marL="457200" rtl="0" algn="l">
              <a:spcBef>
                <a:spcPts val="0"/>
              </a:spcBef>
              <a:spcAft>
                <a:spcPts val="0"/>
              </a:spcAft>
              <a:buSzPts val="1800"/>
              <a:buChar char="●"/>
            </a:pPr>
            <a:r>
              <a:rPr lang="en"/>
              <a:t>Love Coffee, IoT, FOSS, Linux and Golang!</a:t>
            </a:r>
            <a:endParaRPr/>
          </a:p>
          <a:p>
            <a:pPr indent="-342900" lvl="0" marL="457200" rtl="0" algn="l">
              <a:spcBef>
                <a:spcPts val="0"/>
              </a:spcBef>
              <a:spcAft>
                <a:spcPts val="0"/>
              </a:spcAft>
              <a:buSzPts val="1800"/>
              <a:buChar char="●"/>
            </a:pPr>
            <a:r>
              <a:rPr lang="en"/>
              <a:t>Slowly gaining experience with WoT since 2023</a:t>
            </a:r>
            <a:endParaRPr/>
          </a:p>
          <a:p>
            <a:pPr indent="0" lvl="0" marL="0" rtl="0" algn="l">
              <a:spcBef>
                <a:spcPts val="1200"/>
              </a:spcBef>
              <a:spcAft>
                <a:spcPts val="0"/>
              </a:spcAft>
              <a:buNone/>
            </a:pPr>
            <a:r>
              <a:t/>
            </a:r>
            <a:endParaRPr/>
          </a:p>
          <a:p>
            <a:pPr indent="0" lvl="0" marL="457200" rtl="0" algn="l">
              <a:spcBef>
                <a:spcPts val="1200"/>
              </a:spcBef>
              <a:spcAft>
                <a:spcPts val="1200"/>
              </a:spcAft>
              <a:buNone/>
            </a:pPr>
            <a:r>
              <a:t/>
            </a:r>
            <a:endParaRPr/>
          </a:p>
        </p:txBody>
      </p:sp>
      <p:pic>
        <p:nvPicPr>
          <p:cNvPr id="64" name="Google Shape;64;p14"/>
          <p:cNvPicPr preferRelativeResize="0"/>
          <p:nvPr/>
        </p:nvPicPr>
        <p:blipFill>
          <a:blip r:embed="rId3">
            <a:alphaModFix/>
          </a:blip>
          <a:stretch>
            <a:fillRect/>
          </a:stretch>
        </p:blipFill>
        <p:spPr>
          <a:xfrm>
            <a:off x="7945575" y="594525"/>
            <a:ext cx="611475" cy="8416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F3F5"/>
        </a:solidFill>
      </p:bgPr>
    </p:bg>
    <p:spTree>
      <p:nvGrpSpPr>
        <p:cNvPr id="236" name="Shape 236"/>
        <p:cNvGrpSpPr/>
        <p:nvPr/>
      </p:nvGrpSpPr>
      <p:grpSpPr>
        <a:xfrm>
          <a:off x="0" y="0"/>
          <a:ext cx="0" cy="0"/>
          <a:chOff x="0" y="0"/>
          <a:chExt cx="0" cy="0"/>
        </a:xfrm>
      </p:grpSpPr>
      <p:sp>
        <p:nvSpPr>
          <p:cNvPr id="237" name="Google Shape;237;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TD Challenges - Affordances (1)</a:t>
            </a:r>
            <a:endParaRPr/>
          </a:p>
        </p:txBody>
      </p:sp>
      <p:sp>
        <p:nvSpPr>
          <p:cNvPr id="238" name="Google Shape;238;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457200" rtl="0" algn="l">
              <a:spcBef>
                <a:spcPts val="0"/>
              </a:spcBef>
              <a:spcAft>
                <a:spcPts val="0"/>
              </a:spcAft>
              <a:buNone/>
            </a:pPr>
            <a:r>
              <a:rPr lang="en"/>
              <a:t>When to use properties vs actions?</a:t>
            </a:r>
            <a:endParaRPr/>
          </a:p>
          <a:p>
            <a:pPr indent="-317500" lvl="1" marL="914400" rtl="0" algn="l">
              <a:spcBef>
                <a:spcPts val="1200"/>
              </a:spcBef>
              <a:spcAft>
                <a:spcPts val="0"/>
              </a:spcAft>
              <a:buSzPts val="1400"/>
              <a:buChar char="○"/>
            </a:pPr>
            <a:r>
              <a:rPr lang="en"/>
              <a:t>Should a light switch be a property or an action?</a:t>
            </a:r>
            <a:endParaRPr/>
          </a:p>
          <a:p>
            <a:pPr indent="-317500" lvl="1" marL="914400" rtl="0" algn="l">
              <a:spcBef>
                <a:spcPts val="0"/>
              </a:spcBef>
              <a:spcAft>
                <a:spcPts val="0"/>
              </a:spcAft>
              <a:buSzPts val="1400"/>
              <a:buChar char="○"/>
            </a:pPr>
            <a:r>
              <a:rPr lang="en"/>
              <a:t>Can it be both?</a:t>
            </a:r>
            <a:endParaRPr/>
          </a:p>
          <a:p>
            <a:pPr indent="0" lvl="0" marL="457200" rtl="0" algn="l">
              <a:spcBef>
                <a:spcPts val="1200"/>
              </a:spcBef>
              <a:spcAft>
                <a:spcPts val="0"/>
              </a:spcAft>
              <a:buNone/>
            </a:pPr>
            <a:r>
              <a:rPr lang="en"/>
              <a:t>Academic rules</a:t>
            </a:r>
            <a:endParaRPr/>
          </a:p>
          <a:p>
            <a:pPr indent="-317500" lvl="1" marL="914400" rtl="0" algn="l">
              <a:spcBef>
                <a:spcPts val="1200"/>
              </a:spcBef>
              <a:spcAft>
                <a:spcPts val="0"/>
              </a:spcAft>
              <a:buSzPts val="1400"/>
              <a:buChar char="○"/>
            </a:pPr>
            <a:r>
              <a:rPr lang="en"/>
              <a:t>If it affects internal state then it is a property, otherwise an action.</a:t>
            </a:r>
            <a:endParaRPr/>
          </a:p>
          <a:p>
            <a:pPr indent="0" lvl="0" marL="457200" rtl="0" algn="l">
              <a:spcBef>
                <a:spcPts val="1200"/>
              </a:spcBef>
              <a:spcAft>
                <a:spcPts val="0"/>
              </a:spcAft>
              <a:buNone/>
            </a:pPr>
            <a:r>
              <a:rPr lang="en"/>
              <a:t>Human (fuzzy) rules</a:t>
            </a:r>
            <a:endParaRPr/>
          </a:p>
          <a:p>
            <a:pPr indent="-317500" lvl="1" marL="914400" rtl="0" algn="l">
              <a:spcBef>
                <a:spcPts val="1200"/>
              </a:spcBef>
              <a:spcAft>
                <a:spcPts val="0"/>
              </a:spcAft>
              <a:buSzPts val="1400"/>
              <a:buChar char="○"/>
            </a:pPr>
            <a:r>
              <a:rPr lang="en"/>
              <a:t>If it triggers an </a:t>
            </a:r>
            <a:r>
              <a:rPr b="1" lang="en"/>
              <a:t>act</a:t>
            </a:r>
            <a:r>
              <a:rPr lang="en"/>
              <a:t>uator then it is an </a:t>
            </a:r>
            <a:r>
              <a:rPr b="1" lang="en"/>
              <a:t>act</a:t>
            </a:r>
            <a:r>
              <a:rPr lang="en"/>
              <a:t>ion</a:t>
            </a:r>
            <a:endParaRPr/>
          </a:p>
          <a:p>
            <a:pPr indent="-317500" lvl="1" marL="914400" rtl="0" algn="l">
              <a:spcBef>
                <a:spcPts val="0"/>
              </a:spcBef>
              <a:spcAft>
                <a:spcPts val="0"/>
              </a:spcAft>
              <a:buSzPts val="1400"/>
              <a:buChar char="○"/>
            </a:pPr>
            <a:r>
              <a:rPr lang="en"/>
              <a:t>Mimics behavior in the real world. If there is a button or switch for it then it is an action.</a:t>
            </a:r>
            <a:endParaRPr/>
          </a:p>
          <a:p>
            <a:pPr indent="-317500" lvl="2" marL="1371600" rtl="0" algn="l">
              <a:spcBef>
                <a:spcPts val="0"/>
              </a:spcBef>
              <a:spcAft>
                <a:spcPts val="0"/>
              </a:spcAft>
              <a:buSzPts val="1400"/>
              <a:buChar char="■"/>
            </a:pPr>
            <a:r>
              <a:rPr lang="en"/>
              <a:t>But …  volume control, mute buttons, mixer sliders, media start/stop … </a:t>
            </a:r>
            <a:endParaRPr/>
          </a:p>
          <a:p>
            <a:pPr indent="0" lvl="0" marL="0" rtl="0" algn="l">
              <a:spcBef>
                <a:spcPts val="1200"/>
              </a:spcBef>
              <a:spcAft>
                <a:spcPts val="1200"/>
              </a:spcAft>
              <a:buNone/>
            </a:pPr>
            <a:r>
              <a:t/>
            </a:r>
            <a:endParaRPr/>
          </a:p>
        </p:txBody>
      </p:sp>
      <p:pic>
        <p:nvPicPr>
          <p:cNvPr id="239" name="Google Shape;239;p32"/>
          <p:cNvPicPr preferRelativeResize="0"/>
          <p:nvPr/>
        </p:nvPicPr>
        <p:blipFill>
          <a:blip r:embed="rId3">
            <a:alphaModFix/>
          </a:blip>
          <a:stretch>
            <a:fillRect/>
          </a:stretch>
        </p:blipFill>
        <p:spPr>
          <a:xfrm>
            <a:off x="7313650" y="3776225"/>
            <a:ext cx="792650" cy="792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F3F5"/>
        </a:solidFill>
      </p:bgPr>
    </p:bg>
    <p:spTree>
      <p:nvGrpSpPr>
        <p:cNvPr id="243" name="Shape 243"/>
        <p:cNvGrpSpPr/>
        <p:nvPr/>
      </p:nvGrpSpPr>
      <p:grpSpPr>
        <a:xfrm>
          <a:off x="0" y="0"/>
          <a:ext cx="0" cy="0"/>
          <a:chOff x="0" y="0"/>
          <a:chExt cx="0" cy="0"/>
        </a:xfrm>
      </p:grpSpPr>
      <p:sp>
        <p:nvSpPr>
          <p:cNvPr id="244" name="Google Shape;244;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TD Challenges - Affordances (2)</a:t>
            </a:r>
            <a:endParaRPr/>
          </a:p>
        </p:txBody>
      </p:sp>
      <p:sp>
        <p:nvSpPr>
          <p:cNvPr id="245" name="Google Shape;245;p33"/>
          <p:cNvSpPr txBox="1"/>
          <p:nvPr>
            <p:ph idx="1" type="body"/>
          </p:nvPr>
        </p:nvSpPr>
        <p:spPr>
          <a:xfrm>
            <a:off x="311700" y="1152475"/>
            <a:ext cx="8520600" cy="3655800"/>
          </a:xfrm>
          <a:prstGeom prst="rect">
            <a:avLst/>
          </a:prstGeom>
        </p:spPr>
        <p:txBody>
          <a:bodyPr anchorCtr="0" anchor="t" bIns="91425" lIns="91425" spcFirstLastPara="1" rIns="91425" wrap="square" tIns="91425">
            <a:normAutofit fontScale="62500" lnSpcReduction="20000"/>
          </a:bodyPr>
          <a:lstStyle/>
          <a:p>
            <a:pPr indent="0" lvl="0" marL="457200" rtl="0" algn="l">
              <a:spcBef>
                <a:spcPts val="0"/>
              </a:spcBef>
              <a:spcAft>
                <a:spcPts val="0"/>
              </a:spcAft>
              <a:buNone/>
            </a:pPr>
            <a:r>
              <a:rPr lang="en" sz="1960"/>
              <a:t>When to use properties vs events?</a:t>
            </a:r>
            <a:endParaRPr sz="1960"/>
          </a:p>
          <a:p>
            <a:pPr indent="-284162" lvl="1" marL="914400" rtl="0" algn="l">
              <a:spcBef>
                <a:spcPts val="1200"/>
              </a:spcBef>
              <a:spcAft>
                <a:spcPts val="0"/>
              </a:spcAft>
              <a:buSzPct val="100000"/>
              <a:buChar char="○"/>
            </a:pPr>
            <a:r>
              <a:rPr lang="en"/>
              <a:t>Should a light switch status be a property or an event?</a:t>
            </a:r>
            <a:endParaRPr/>
          </a:p>
          <a:p>
            <a:pPr indent="-284162" lvl="1" marL="914400" rtl="0" algn="l">
              <a:spcBef>
                <a:spcPts val="0"/>
              </a:spcBef>
              <a:spcAft>
                <a:spcPts val="0"/>
              </a:spcAft>
              <a:buSzPct val="100000"/>
              <a:buChar char="○"/>
            </a:pPr>
            <a:r>
              <a:rPr lang="en"/>
              <a:t>Should a temperature be a property or an event?</a:t>
            </a:r>
            <a:endParaRPr/>
          </a:p>
          <a:p>
            <a:pPr indent="-284162" lvl="1" marL="914400" rtl="0" algn="l">
              <a:spcBef>
                <a:spcPts val="0"/>
              </a:spcBef>
              <a:spcAft>
                <a:spcPts val="0"/>
              </a:spcAft>
              <a:buSzPct val="77777"/>
              <a:buChar char="○"/>
            </a:pPr>
            <a:r>
              <a:rPr lang="en"/>
              <a:t>Should a temperature alarm be a property or an event?</a:t>
            </a:r>
            <a:endParaRPr sz="1800"/>
          </a:p>
          <a:p>
            <a:pPr indent="0" lvl="0" marL="457200" rtl="0" algn="l">
              <a:spcBef>
                <a:spcPts val="1200"/>
              </a:spcBef>
              <a:spcAft>
                <a:spcPts val="0"/>
              </a:spcAft>
              <a:buNone/>
            </a:pPr>
            <a:r>
              <a:rPr lang="en" sz="1960"/>
              <a:t>Academic rules </a:t>
            </a:r>
            <a:endParaRPr sz="1960"/>
          </a:p>
          <a:p>
            <a:pPr indent="-284162" lvl="1" marL="914400" rtl="0" algn="l">
              <a:spcBef>
                <a:spcPts val="1200"/>
              </a:spcBef>
              <a:spcAft>
                <a:spcPts val="0"/>
              </a:spcAft>
              <a:buSzPct val="100000"/>
              <a:buChar char="○"/>
            </a:pPr>
            <a:r>
              <a:rPr lang="en"/>
              <a:t>If there is no internal state then it is an event, otherwise a property</a:t>
            </a:r>
            <a:endParaRPr/>
          </a:p>
          <a:p>
            <a:pPr indent="-284162" lvl="1" marL="914400" rtl="0" algn="l">
              <a:spcBef>
                <a:spcPts val="0"/>
              </a:spcBef>
              <a:spcAft>
                <a:spcPts val="0"/>
              </a:spcAft>
              <a:buSzPct val="100000"/>
              <a:buChar char="○"/>
            </a:pPr>
            <a:r>
              <a:rPr lang="en"/>
              <a:t>If it is immutable then it is a property (duh!)</a:t>
            </a:r>
            <a:endParaRPr/>
          </a:p>
          <a:p>
            <a:pPr indent="-284162" lvl="1" marL="914400" rtl="0" algn="l">
              <a:spcBef>
                <a:spcPts val="0"/>
              </a:spcBef>
              <a:spcAft>
                <a:spcPts val="0"/>
              </a:spcAft>
              <a:buSzPct val="100000"/>
              <a:buChar char="○"/>
            </a:pPr>
            <a:r>
              <a:rPr lang="en"/>
              <a:t>Can be counter intuitive</a:t>
            </a:r>
            <a:endParaRPr/>
          </a:p>
          <a:p>
            <a:pPr indent="0" lvl="0" marL="457200" rtl="0" algn="l">
              <a:spcBef>
                <a:spcPts val="1200"/>
              </a:spcBef>
              <a:spcAft>
                <a:spcPts val="0"/>
              </a:spcAft>
              <a:buNone/>
            </a:pPr>
            <a:r>
              <a:rPr lang="en" sz="1960"/>
              <a:t>Human (fuzzy) rules</a:t>
            </a:r>
            <a:endParaRPr sz="1960"/>
          </a:p>
          <a:p>
            <a:pPr indent="-284162" lvl="1" marL="914400" rtl="0" algn="l">
              <a:spcBef>
                <a:spcPts val="1200"/>
              </a:spcBef>
              <a:spcAft>
                <a:spcPts val="0"/>
              </a:spcAft>
              <a:buSzPct val="100000"/>
              <a:buChar char="○"/>
            </a:pPr>
            <a:r>
              <a:rPr lang="en"/>
              <a:t>If it is </a:t>
            </a:r>
            <a:r>
              <a:rPr b="1" lang="en"/>
              <a:t>time sensitive</a:t>
            </a:r>
            <a:r>
              <a:rPr lang="en"/>
              <a:t> (eg sensors, alarm) then it is an event</a:t>
            </a:r>
            <a:endParaRPr/>
          </a:p>
          <a:p>
            <a:pPr indent="-284162" lvl="1" marL="914400" rtl="0" algn="l">
              <a:spcBef>
                <a:spcPts val="0"/>
              </a:spcBef>
              <a:spcAft>
                <a:spcPts val="0"/>
              </a:spcAft>
              <a:buSzPct val="100000"/>
              <a:buChar char="○"/>
            </a:pPr>
            <a:r>
              <a:rPr lang="en"/>
              <a:t>If you want to see the history of it then it is an event.  (an example of it being time sensitive)</a:t>
            </a:r>
            <a:endParaRPr/>
          </a:p>
          <a:p>
            <a:pPr indent="-284162" lvl="1" marL="914400" rtl="0" algn="l">
              <a:spcBef>
                <a:spcPts val="0"/>
              </a:spcBef>
              <a:spcAft>
                <a:spcPts val="0"/>
              </a:spcAft>
              <a:buSzPct val="100000"/>
              <a:buChar char="○"/>
            </a:pPr>
            <a:r>
              <a:rPr lang="en"/>
              <a:t>If it is a primary function of the device then it is an event (sensor outputs, alarms,...)</a:t>
            </a:r>
            <a:endParaRPr/>
          </a:p>
          <a:p>
            <a:pPr indent="-284162" lvl="1" marL="914400" rtl="0" algn="l">
              <a:spcBef>
                <a:spcPts val="0"/>
              </a:spcBef>
              <a:spcAft>
                <a:spcPts val="0"/>
              </a:spcAft>
              <a:buSzPct val="100000"/>
              <a:buChar char="○"/>
            </a:pPr>
            <a:r>
              <a:rPr lang="en"/>
              <a:t>If it is an event and has internal state then it is </a:t>
            </a:r>
            <a:r>
              <a:rPr b="1" lang="en"/>
              <a:t>also</a:t>
            </a:r>
            <a:r>
              <a:rPr lang="en"/>
              <a:t> a property (with the same name) .. twin affordance</a:t>
            </a:r>
            <a:endParaRPr/>
          </a:p>
          <a:p>
            <a:pPr indent="-284162" lvl="1" marL="914400" rtl="0" algn="l">
              <a:spcBef>
                <a:spcPts val="0"/>
              </a:spcBef>
              <a:spcAft>
                <a:spcPts val="0"/>
              </a:spcAft>
              <a:buSzPct val="100000"/>
              <a:buChar char="○"/>
            </a:pPr>
            <a:r>
              <a:rPr lang="en"/>
              <a:t>If it is configuration then it is a property … but, when is something a configuration? …</a:t>
            </a:r>
            <a:endParaRPr/>
          </a:p>
          <a:p>
            <a:pPr indent="0" lvl="0" marL="457200" rtl="0" algn="l">
              <a:spcBef>
                <a:spcPts val="1200"/>
              </a:spcBef>
              <a:spcAft>
                <a:spcPts val="0"/>
              </a:spcAft>
              <a:buNone/>
            </a:pPr>
            <a:r>
              <a:rPr lang="en" sz="1960"/>
              <a:t>Recommendation to the WoT working group</a:t>
            </a:r>
            <a:endParaRPr sz="1960"/>
          </a:p>
          <a:p>
            <a:pPr indent="-284162" lvl="1" marL="914400" rtl="0" algn="l">
              <a:spcBef>
                <a:spcPts val="1200"/>
              </a:spcBef>
              <a:spcAft>
                <a:spcPts val="0"/>
              </a:spcAft>
              <a:buSzPct val="100000"/>
              <a:buChar char="○"/>
            </a:pPr>
            <a:r>
              <a:rPr lang="en"/>
              <a:t>Define rules with a set of examples for people to go by so they won’t have to guess. It will help interoperability and usability.</a:t>
            </a:r>
            <a:endParaRPr/>
          </a:p>
        </p:txBody>
      </p:sp>
      <p:pic>
        <p:nvPicPr>
          <p:cNvPr id="246" name="Google Shape;246;p33"/>
          <p:cNvPicPr preferRelativeResize="0"/>
          <p:nvPr/>
        </p:nvPicPr>
        <p:blipFill>
          <a:blip r:embed="rId3">
            <a:alphaModFix/>
          </a:blip>
          <a:stretch>
            <a:fillRect/>
          </a:stretch>
        </p:blipFill>
        <p:spPr>
          <a:xfrm>
            <a:off x="1907150" y="2017375"/>
            <a:ext cx="502350" cy="502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F3F5"/>
        </a:solidFill>
      </p:bgPr>
    </p:bg>
    <p:spTree>
      <p:nvGrpSpPr>
        <p:cNvPr id="250" name="Shape 250"/>
        <p:cNvGrpSpPr/>
        <p:nvPr/>
      </p:nvGrpSpPr>
      <p:grpSpPr>
        <a:xfrm>
          <a:off x="0" y="0"/>
          <a:ext cx="0" cy="0"/>
          <a:chOff x="0" y="0"/>
          <a:chExt cx="0" cy="0"/>
        </a:xfrm>
      </p:grpSpPr>
      <p:sp>
        <p:nvSpPr>
          <p:cNvPr id="251" name="Google Shape;251;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TD Challenges - Affordances (3)</a:t>
            </a:r>
            <a:endParaRPr/>
          </a:p>
          <a:p>
            <a:pPr indent="0" lvl="0" marL="0" rtl="0" algn="l">
              <a:spcBef>
                <a:spcPts val="0"/>
              </a:spcBef>
              <a:spcAft>
                <a:spcPts val="0"/>
              </a:spcAft>
              <a:buNone/>
            </a:pPr>
            <a:r>
              <a:t/>
            </a:r>
            <a:endParaRPr/>
          </a:p>
        </p:txBody>
      </p:sp>
      <p:sp>
        <p:nvSpPr>
          <p:cNvPr id="252" name="Google Shape;252;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a:t>Is there a correlation between properties, actions and events</a:t>
            </a:r>
            <a:r>
              <a:rPr lang="en"/>
              <a:t>?</a:t>
            </a:r>
            <a:endParaRPr/>
          </a:p>
          <a:p>
            <a:pPr indent="-317500" lvl="1" marL="914400" rtl="0" algn="l">
              <a:spcBef>
                <a:spcPts val="1200"/>
              </a:spcBef>
              <a:spcAft>
                <a:spcPts val="0"/>
              </a:spcAft>
              <a:buSzPts val="1400"/>
              <a:buChar char="○"/>
            </a:pPr>
            <a:r>
              <a:rPr lang="en"/>
              <a:t>What does it mean if they can have the same name?</a:t>
            </a:r>
            <a:endParaRPr/>
          </a:p>
          <a:p>
            <a:pPr indent="457200" lvl="0" marL="0" rtl="0" algn="l">
              <a:spcBef>
                <a:spcPts val="1200"/>
              </a:spcBef>
              <a:spcAft>
                <a:spcPts val="0"/>
              </a:spcAft>
              <a:buNone/>
            </a:pPr>
            <a:r>
              <a:rPr lang="en"/>
              <a:t>Workaround</a:t>
            </a:r>
            <a:endParaRPr/>
          </a:p>
          <a:p>
            <a:pPr indent="-317500" lvl="1" marL="914400" rtl="0" algn="l">
              <a:spcBef>
                <a:spcPts val="1200"/>
              </a:spcBef>
              <a:spcAft>
                <a:spcPts val="0"/>
              </a:spcAft>
              <a:buSzPts val="1400"/>
              <a:buChar char="○"/>
            </a:pPr>
            <a:r>
              <a:rPr lang="en"/>
              <a:t>In HiveOT assume an implicit relationship. An action named ‘switch’ can result in an event named ‘switch’ and updates a state property named ‘switch’. </a:t>
            </a:r>
            <a:endParaRPr/>
          </a:p>
          <a:p>
            <a:pPr indent="-317500" lvl="1" marL="914400" rtl="0" algn="l">
              <a:spcBef>
                <a:spcPts val="0"/>
              </a:spcBef>
              <a:spcAft>
                <a:spcPts val="0"/>
              </a:spcAft>
              <a:buSzPts val="1400"/>
              <a:buChar char="○"/>
            </a:pPr>
            <a:r>
              <a:rPr lang="en"/>
              <a:t>It would be confusing to repurpose the same name with a different meanings between actions, events and properties, so this is not done in HiveOT..</a:t>
            </a:r>
            <a:endParaRPr/>
          </a:p>
          <a:p>
            <a:pPr indent="-317500" lvl="1" marL="914400" rtl="0" algn="l">
              <a:spcBef>
                <a:spcPts val="0"/>
              </a:spcBef>
              <a:spcAft>
                <a:spcPts val="0"/>
              </a:spcAft>
              <a:buSzPts val="1400"/>
              <a:buChar char="○"/>
            </a:pPr>
            <a:r>
              <a:rPr lang="en"/>
              <a:t>Defined as ‘twin affordances’.</a:t>
            </a:r>
            <a:endParaRPr/>
          </a:p>
          <a:p>
            <a:pPr indent="0" lvl="0" marL="457200" rtl="0" algn="l">
              <a:spcBef>
                <a:spcPts val="1200"/>
              </a:spcBef>
              <a:spcAft>
                <a:spcPts val="1200"/>
              </a:spcAft>
              <a:buNone/>
            </a:pPr>
            <a:r>
              <a:t/>
            </a:r>
            <a:endParaRPr/>
          </a:p>
        </p:txBody>
      </p:sp>
      <p:pic>
        <p:nvPicPr>
          <p:cNvPr id="253" name="Google Shape;253;p34"/>
          <p:cNvPicPr preferRelativeResize="0"/>
          <p:nvPr/>
        </p:nvPicPr>
        <p:blipFill>
          <a:blip r:embed="rId3">
            <a:alphaModFix/>
          </a:blip>
          <a:stretch>
            <a:fillRect/>
          </a:stretch>
        </p:blipFill>
        <p:spPr>
          <a:xfrm>
            <a:off x="3483975" y="3355975"/>
            <a:ext cx="909550" cy="909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F3F5"/>
        </a:solidFill>
      </p:bgPr>
    </p:bg>
    <p:spTree>
      <p:nvGrpSpPr>
        <p:cNvPr id="257" name="Shape 257"/>
        <p:cNvGrpSpPr/>
        <p:nvPr/>
      </p:nvGrpSpPr>
      <p:grpSpPr>
        <a:xfrm>
          <a:off x="0" y="0"/>
          <a:ext cx="0" cy="0"/>
          <a:chOff x="0" y="0"/>
          <a:chExt cx="0" cy="0"/>
        </a:xfrm>
      </p:grpSpPr>
      <p:sp>
        <p:nvSpPr>
          <p:cNvPr id="258" name="Google Shape;258;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TD Challenges - Affordances (4)</a:t>
            </a:r>
            <a:endParaRPr/>
          </a:p>
          <a:p>
            <a:pPr indent="0" lvl="0" marL="0" rtl="0" algn="l">
              <a:spcBef>
                <a:spcPts val="0"/>
              </a:spcBef>
              <a:spcAft>
                <a:spcPts val="0"/>
              </a:spcAft>
              <a:buNone/>
            </a:pPr>
            <a:r>
              <a:t/>
            </a:r>
            <a:endParaRPr/>
          </a:p>
        </p:txBody>
      </p:sp>
      <p:sp>
        <p:nvSpPr>
          <p:cNvPr id="259" name="Google Shape;259;p35"/>
          <p:cNvSpPr txBox="1"/>
          <p:nvPr>
            <p:ph idx="1" type="body"/>
          </p:nvPr>
        </p:nvSpPr>
        <p:spPr>
          <a:xfrm>
            <a:off x="311700" y="1152475"/>
            <a:ext cx="8520600" cy="3726000"/>
          </a:xfrm>
          <a:prstGeom prst="rect">
            <a:avLst/>
          </a:prstGeom>
        </p:spPr>
        <p:txBody>
          <a:bodyPr anchorCtr="0" anchor="t" bIns="91425" lIns="91425" spcFirstLastPara="1" rIns="91425" wrap="square" tIns="91425">
            <a:normAutofit fontScale="77500" lnSpcReduction="20000"/>
          </a:bodyPr>
          <a:lstStyle/>
          <a:p>
            <a:pPr indent="0" lvl="0" marL="457200" rtl="0" algn="l">
              <a:spcBef>
                <a:spcPts val="0"/>
              </a:spcBef>
              <a:spcAft>
                <a:spcPts val="0"/>
              </a:spcAft>
              <a:buNone/>
            </a:pPr>
            <a:r>
              <a:rPr lang="en"/>
              <a:t>How to get the result of an action?</a:t>
            </a:r>
            <a:endParaRPr/>
          </a:p>
          <a:p>
            <a:pPr indent="-297497" lvl="1" marL="914400" rtl="0" algn="l">
              <a:spcBef>
                <a:spcPts val="1200"/>
              </a:spcBef>
              <a:spcAft>
                <a:spcPts val="0"/>
              </a:spcAft>
              <a:buSzPct val="100000"/>
              <a:buChar char="○"/>
            </a:pPr>
            <a:r>
              <a:rPr lang="en"/>
              <a:t>If action A is invoked how to know what the result is?</a:t>
            </a:r>
            <a:endParaRPr/>
          </a:p>
          <a:p>
            <a:pPr indent="-297497" lvl="1" marL="914400" rtl="0" algn="l">
              <a:spcBef>
                <a:spcPts val="0"/>
              </a:spcBef>
              <a:spcAft>
                <a:spcPts val="0"/>
              </a:spcAft>
              <a:buSzPct val="100000"/>
              <a:buChar char="○"/>
            </a:pPr>
            <a:r>
              <a:rPr lang="en"/>
              <a:t>What if the action has transient states?</a:t>
            </a:r>
            <a:endParaRPr/>
          </a:p>
          <a:p>
            <a:pPr indent="-297497" lvl="1" marL="914400" rtl="0" algn="l">
              <a:spcBef>
                <a:spcPts val="0"/>
              </a:spcBef>
              <a:spcAft>
                <a:spcPts val="0"/>
              </a:spcAft>
              <a:buSzPct val="100000"/>
              <a:buChar char="○"/>
            </a:pPr>
            <a:r>
              <a:rPr lang="en"/>
              <a:t>What if the action has no states (RPC calls)</a:t>
            </a:r>
            <a:endParaRPr/>
          </a:p>
          <a:p>
            <a:pPr indent="457200" lvl="0" marL="0" rtl="0" algn="l">
              <a:spcBef>
                <a:spcPts val="1200"/>
              </a:spcBef>
              <a:spcAft>
                <a:spcPts val="0"/>
              </a:spcAft>
              <a:buNone/>
            </a:pPr>
            <a:r>
              <a:rPr lang="en"/>
              <a:t>Option 1 - action status message</a:t>
            </a:r>
            <a:endParaRPr/>
          </a:p>
          <a:p>
            <a:pPr indent="-297497" lvl="1" marL="914400" rtl="0" algn="l">
              <a:spcBef>
                <a:spcPts val="1200"/>
              </a:spcBef>
              <a:spcAft>
                <a:spcPts val="0"/>
              </a:spcAft>
              <a:buSzPct val="100000"/>
              <a:buChar char="○"/>
            </a:pPr>
            <a:r>
              <a:rPr lang="en"/>
              <a:t>Define an action status message (operation) with a progress field. </a:t>
            </a:r>
            <a:endParaRPr/>
          </a:p>
          <a:p>
            <a:pPr indent="-297497" lvl="1" marL="914400" rtl="0" algn="l">
              <a:spcBef>
                <a:spcPts val="0"/>
              </a:spcBef>
              <a:spcAft>
                <a:spcPts val="0"/>
              </a:spcAft>
              <a:buSzPct val="100000"/>
              <a:buChar char="○"/>
            </a:pPr>
            <a:r>
              <a:rPr lang="en"/>
              <a:t>Things publish a status message when actions are in progress or completed.</a:t>
            </a:r>
            <a:endParaRPr/>
          </a:p>
          <a:p>
            <a:pPr indent="-297497" lvl="1" marL="914400" rtl="0" algn="l">
              <a:spcBef>
                <a:spcPts val="0"/>
              </a:spcBef>
              <a:spcAft>
                <a:spcPts val="0"/>
              </a:spcAft>
              <a:buSzPct val="100000"/>
              <a:buChar char="○"/>
            </a:pPr>
            <a:r>
              <a:rPr lang="en"/>
              <a:t>Include a request ID in the transport bindings to correlate request and response</a:t>
            </a:r>
            <a:endParaRPr/>
          </a:p>
          <a:p>
            <a:pPr indent="-297497" lvl="2" marL="1371600" rtl="0" algn="l">
              <a:spcBef>
                <a:spcPts val="0"/>
              </a:spcBef>
              <a:spcAft>
                <a:spcPts val="0"/>
              </a:spcAft>
              <a:buSzPct val="100000"/>
              <a:buAutoNum type="romanLcPeriod"/>
            </a:pPr>
            <a:r>
              <a:rPr lang="en"/>
              <a:t>Might need some ‘creative’ </a:t>
            </a:r>
            <a:r>
              <a:rPr lang="en"/>
              <a:t>thinking for SSE </a:t>
            </a:r>
            <a:endParaRPr/>
          </a:p>
          <a:p>
            <a:pPr indent="0" lvl="0" marL="457200" rtl="0" algn="l">
              <a:spcBef>
                <a:spcPts val="1200"/>
              </a:spcBef>
              <a:spcAft>
                <a:spcPts val="0"/>
              </a:spcAft>
              <a:buNone/>
            </a:pPr>
            <a:r>
              <a:rPr lang="en"/>
              <a:t>Option 2 - use properties</a:t>
            </a:r>
            <a:endParaRPr/>
          </a:p>
          <a:p>
            <a:pPr indent="-297497" lvl="1" marL="914400" rtl="0" algn="l">
              <a:spcBef>
                <a:spcPts val="1200"/>
              </a:spcBef>
              <a:spcAft>
                <a:spcPts val="0"/>
              </a:spcAft>
              <a:buSzPct val="100000"/>
              <a:buChar char="○"/>
            </a:pPr>
            <a:r>
              <a:rPr lang="en"/>
              <a:t>A property reflects the state with the result of an action.</a:t>
            </a:r>
            <a:endParaRPr/>
          </a:p>
          <a:p>
            <a:pPr indent="-297497" lvl="1" marL="914400" rtl="0" algn="l">
              <a:spcBef>
                <a:spcPts val="0"/>
              </a:spcBef>
              <a:spcAft>
                <a:spcPts val="0"/>
              </a:spcAft>
              <a:buSzPct val="100000"/>
              <a:buChar char="○"/>
            </a:pPr>
            <a:r>
              <a:rPr lang="en"/>
              <a:t>Problems:</a:t>
            </a:r>
            <a:endParaRPr/>
          </a:p>
          <a:p>
            <a:pPr indent="-297497" lvl="2" marL="1371600" rtl="0" algn="l">
              <a:spcBef>
                <a:spcPts val="0"/>
              </a:spcBef>
              <a:spcAft>
                <a:spcPts val="0"/>
              </a:spcAft>
              <a:buSzPct val="100000"/>
              <a:buAutoNum type="romanLcPeriod"/>
            </a:pPr>
            <a:r>
              <a:rPr lang="en"/>
              <a:t>How to correlate the property with the action?</a:t>
            </a:r>
            <a:endParaRPr/>
          </a:p>
          <a:p>
            <a:pPr indent="-297497" lvl="2" marL="1371600" rtl="0" algn="l">
              <a:spcBef>
                <a:spcPts val="0"/>
              </a:spcBef>
              <a:spcAft>
                <a:spcPts val="0"/>
              </a:spcAft>
              <a:buSzPct val="100000"/>
              <a:buAutoNum type="romanLcPeriod"/>
            </a:pPr>
            <a:r>
              <a:rPr lang="en"/>
              <a:t>Doesn’t work for stateless (RPC) actions</a:t>
            </a:r>
            <a:endParaRPr/>
          </a:p>
          <a:p>
            <a:pPr indent="-297497" lvl="2" marL="1371600" rtl="0" algn="l">
              <a:spcBef>
                <a:spcPts val="0"/>
              </a:spcBef>
              <a:spcAft>
                <a:spcPts val="0"/>
              </a:spcAft>
              <a:buSzPct val="100000"/>
              <a:buAutoNum type="romanLcPeriod"/>
            </a:pPr>
            <a:r>
              <a:rPr lang="en"/>
              <a:t>Multiple states can be affected by a single action</a:t>
            </a:r>
            <a:endParaRPr/>
          </a:p>
          <a:p>
            <a:pPr indent="-297497" lvl="2" marL="1371600" rtl="0" algn="l">
              <a:spcBef>
                <a:spcPts val="0"/>
              </a:spcBef>
              <a:spcAft>
                <a:spcPts val="0"/>
              </a:spcAft>
              <a:buSzPct val="100000"/>
              <a:buAutoNum type="romanLcPeriod"/>
            </a:pPr>
            <a:r>
              <a:rPr lang="en"/>
              <a:t>Only idempotent actions can be tracked, how to track 3x increment volume </a:t>
            </a:r>
            <a:endParaRPr/>
          </a:p>
        </p:txBody>
      </p:sp>
      <p:sp>
        <p:nvSpPr>
          <p:cNvPr id="260" name="Google Shape;260;p35"/>
          <p:cNvSpPr txBox="1"/>
          <p:nvPr/>
        </p:nvSpPr>
        <p:spPr>
          <a:xfrm>
            <a:off x="5973275" y="2178575"/>
            <a:ext cx="1744500" cy="3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solidFill>
                  <a:schemeClr val="dk2"/>
                </a:solidFill>
              </a:rPr>
              <a:t>No minions were hurt in this action</a:t>
            </a:r>
            <a:endParaRPr i="1" sz="800">
              <a:solidFill>
                <a:schemeClr val="dk2"/>
              </a:solidFill>
            </a:endParaRPr>
          </a:p>
        </p:txBody>
      </p:sp>
      <p:pic>
        <p:nvPicPr>
          <p:cNvPr id="261" name="Google Shape;261;p35"/>
          <p:cNvPicPr preferRelativeResize="0"/>
          <p:nvPr/>
        </p:nvPicPr>
        <p:blipFill>
          <a:blip r:embed="rId3">
            <a:alphaModFix/>
          </a:blip>
          <a:stretch>
            <a:fillRect/>
          </a:stretch>
        </p:blipFill>
        <p:spPr>
          <a:xfrm flipH="1">
            <a:off x="6418124" y="1447950"/>
            <a:ext cx="970001" cy="9700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F3F5"/>
        </a:solidFill>
      </p:bgPr>
    </p:bg>
    <p:spTree>
      <p:nvGrpSpPr>
        <p:cNvPr id="265" name="Shape 265"/>
        <p:cNvGrpSpPr/>
        <p:nvPr/>
      </p:nvGrpSpPr>
      <p:grpSpPr>
        <a:xfrm>
          <a:off x="0" y="0"/>
          <a:ext cx="0" cy="0"/>
          <a:chOff x="0" y="0"/>
          <a:chExt cx="0" cy="0"/>
        </a:xfrm>
      </p:grpSpPr>
      <p:sp>
        <p:nvSpPr>
          <p:cNvPr id="266" name="Google Shape;266;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TD Challenges - Affordances (5)</a:t>
            </a:r>
            <a:endParaRPr/>
          </a:p>
          <a:p>
            <a:pPr indent="0" lvl="0" marL="0" rtl="0" algn="l">
              <a:spcBef>
                <a:spcPts val="0"/>
              </a:spcBef>
              <a:spcAft>
                <a:spcPts val="0"/>
              </a:spcAft>
              <a:buNone/>
            </a:pPr>
            <a:r>
              <a:t/>
            </a:r>
            <a:endParaRPr/>
          </a:p>
        </p:txBody>
      </p:sp>
      <p:sp>
        <p:nvSpPr>
          <p:cNvPr id="267" name="Google Shape;267;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a:t>How to identify the actual ‘meaning’ of a property, event or action?</a:t>
            </a:r>
            <a:endParaRPr/>
          </a:p>
          <a:p>
            <a:pPr indent="-317500" lvl="1" marL="914400" rtl="0" algn="l">
              <a:spcBef>
                <a:spcPts val="1200"/>
              </a:spcBef>
              <a:spcAft>
                <a:spcPts val="0"/>
              </a:spcAft>
              <a:buSzPts val="1400"/>
              <a:buChar char="○"/>
            </a:pPr>
            <a:r>
              <a:rPr lang="en"/>
              <a:t>Without a standard vocabulary it is up to the human to determine what something means. This stands in the way of automating integration.</a:t>
            </a:r>
            <a:endParaRPr/>
          </a:p>
          <a:p>
            <a:pPr indent="457200" lvl="0" marL="0" rtl="0" algn="l">
              <a:spcBef>
                <a:spcPts val="1200"/>
              </a:spcBef>
              <a:spcAft>
                <a:spcPts val="0"/>
              </a:spcAft>
              <a:buNone/>
            </a:pPr>
            <a:r>
              <a:rPr lang="en"/>
              <a:t>Workaround</a:t>
            </a:r>
            <a:endParaRPr/>
          </a:p>
          <a:p>
            <a:pPr indent="-317500" lvl="1" marL="914400" rtl="0" algn="l">
              <a:spcBef>
                <a:spcPts val="1200"/>
              </a:spcBef>
              <a:spcAft>
                <a:spcPts val="0"/>
              </a:spcAft>
              <a:buSzPts val="1400"/>
              <a:buChar char="○"/>
            </a:pPr>
            <a:r>
              <a:rPr lang="en"/>
              <a:t>For now, define a ‘hiveot:’ namespace vocabulary in @context and use these in @type fields.</a:t>
            </a:r>
            <a:endParaRPr/>
          </a:p>
          <a:p>
            <a:pPr indent="0" lvl="0" marL="0" rtl="0" algn="l">
              <a:spcBef>
                <a:spcPts val="1200"/>
              </a:spcBef>
              <a:spcAft>
                <a:spcPts val="12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F3F5"/>
        </a:solidFill>
      </p:bgPr>
    </p:bg>
    <p:spTree>
      <p:nvGrpSpPr>
        <p:cNvPr id="271" name="Shape 271"/>
        <p:cNvGrpSpPr/>
        <p:nvPr/>
      </p:nvGrpSpPr>
      <p:grpSpPr>
        <a:xfrm>
          <a:off x="0" y="0"/>
          <a:ext cx="0" cy="0"/>
          <a:chOff x="0" y="0"/>
          <a:chExt cx="0" cy="0"/>
        </a:xfrm>
      </p:grpSpPr>
      <p:sp>
        <p:nvSpPr>
          <p:cNvPr id="272" name="Google Shape;272;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TD Challenges - Affordances (6)</a:t>
            </a:r>
            <a:endParaRPr/>
          </a:p>
        </p:txBody>
      </p:sp>
      <p:sp>
        <p:nvSpPr>
          <p:cNvPr id="273" name="Google Shape;273;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a:t>Support for enum titles?</a:t>
            </a:r>
            <a:endParaRPr/>
          </a:p>
          <a:p>
            <a:pPr indent="-317500" lvl="1" marL="914400" rtl="0" algn="l">
              <a:spcBef>
                <a:spcPts val="1200"/>
              </a:spcBef>
              <a:spcAft>
                <a:spcPts val="0"/>
              </a:spcAft>
              <a:buSzPts val="1400"/>
              <a:buChar char="○"/>
            </a:pPr>
            <a:r>
              <a:rPr lang="en" sz="1400"/>
              <a:t>Enums are just a list of keys in the TD. When using these in the TD, how to provide a proper presentation for them? Eg, a title?</a:t>
            </a:r>
            <a:endParaRPr sz="1400"/>
          </a:p>
          <a:p>
            <a:pPr indent="0" lvl="0" marL="457200" rtl="0" algn="l">
              <a:spcBef>
                <a:spcPts val="1200"/>
              </a:spcBef>
              <a:spcAft>
                <a:spcPts val="0"/>
              </a:spcAft>
              <a:buNone/>
            </a:pPr>
            <a:r>
              <a:rPr lang="en" sz="1400"/>
              <a:t>W</a:t>
            </a:r>
            <a:r>
              <a:rPr lang="en"/>
              <a:t>orkaround</a:t>
            </a:r>
            <a:endParaRPr/>
          </a:p>
          <a:p>
            <a:pPr indent="-317500" lvl="1" marL="914400" rtl="0" algn="l">
              <a:spcBef>
                <a:spcPts val="1200"/>
              </a:spcBef>
              <a:spcAft>
                <a:spcPts val="0"/>
              </a:spcAft>
              <a:buSzPts val="1400"/>
              <a:buChar char="○"/>
            </a:pPr>
            <a:r>
              <a:rPr lang="en" sz="1400"/>
              <a:t>Don’t use enums for human consumption. Use OnOff if possible, which supports a const as value and Title for consumption. Enjoy.</a:t>
            </a:r>
            <a:endParaRPr sz="1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F3F5"/>
        </a:solidFill>
      </p:bgPr>
    </p:bg>
    <p:spTree>
      <p:nvGrpSpPr>
        <p:cNvPr id="277" name="Shape 277"/>
        <p:cNvGrpSpPr/>
        <p:nvPr/>
      </p:nvGrpSpPr>
      <p:grpSpPr>
        <a:xfrm>
          <a:off x="0" y="0"/>
          <a:ext cx="0" cy="0"/>
          <a:chOff x="0" y="0"/>
          <a:chExt cx="0" cy="0"/>
        </a:xfrm>
      </p:grpSpPr>
      <p:sp>
        <p:nvSpPr>
          <p:cNvPr id="278" name="Google Shape;278;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TD Challenges - Affordances (7)</a:t>
            </a:r>
            <a:endParaRPr/>
          </a:p>
          <a:p>
            <a:pPr indent="0" lvl="0" marL="0" rtl="0" algn="l">
              <a:spcBef>
                <a:spcPts val="0"/>
              </a:spcBef>
              <a:spcAft>
                <a:spcPts val="0"/>
              </a:spcAft>
              <a:buNone/>
            </a:pPr>
            <a:r>
              <a:t/>
            </a:r>
            <a:endParaRPr/>
          </a:p>
        </p:txBody>
      </p:sp>
      <p:sp>
        <p:nvSpPr>
          <p:cNvPr id="279" name="Google Shape;279;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a:t>How to add multi-line descriptions?</a:t>
            </a:r>
            <a:endParaRPr/>
          </a:p>
          <a:p>
            <a:pPr indent="-317500" lvl="1" marL="914400" rtl="0" algn="l">
              <a:spcBef>
                <a:spcPts val="1200"/>
              </a:spcBef>
              <a:spcAft>
                <a:spcPts val="0"/>
              </a:spcAft>
              <a:buSzPts val="1400"/>
              <a:buChar char="○"/>
            </a:pPr>
            <a:r>
              <a:rPr lang="en"/>
              <a:t>Documenting properties, inputs or outputs can sometimes take more than a single line. However the TD only accepts a single string and JSON doesn't do multi-line strings.</a:t>
            </a:r>
            <a:endParaRPr/>
          </a:p>
          <a:p>
            <a:pPr indent="0" lvl="0" marL="457200" rtl="0" algn="l">
              <a:spcBef>
                <a:spcPts val="1200"/>
              </a:spcBef>
              <a:spcAft>
                <a:spcPts val="0"/>
              </a:spcAft>
              <a:buNone/>
            </a:pPr>
            <a:r>
              <a:rPr lang="en"/>
              <a:t>Workaround</a:t>
            </a:r>
            <a:endParaRPr/>
          </a:p>
          <a:p>
            <a:pPr indent="-317500" lvl="1" marL="914400" rtl="0" algn="l">
              <a:spcBef>
                <a:spcPts val="1200"/>
              </a:spcBef>
              <a:spcAft>
                <a:spcPts val="0"/>
              </a:spcAft>
              <a:buSzPts val="1400"/>
              <a:buChar char="○"/>
            </a:pPr>
            <a:r>
              <a:rPr lang="en"/>
              <a:t>Accept an ‘array’ of strings here. The awesome TD playground validator will complain. </a:t>
            </a:r>
            <a:br>
              <a:rPr lang="en"/>
            </a:br>
            <a:r>
              <a:rPr lang="en"/>
              <a:t>It is tough to be a validator.</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F3F5"/>
        </a:solidFill>
      </p:bgPr>
    </p:bg>
    <p:spTree>
      <p:nvGrpSpPr>
        <p:cNvPr id="283" name="Shape 283"/>
        <p:cNvGrpSpPr/>
        <p:nvPr/>
      </p:nvGrpSpPr>
      <p:grpSpPr>
        <a:xfrm>
          <a:off x="0" y="0"/>
          <a:ext cx="0" cy="0"/>
          <a:chOff x="0" y="0"/>
          <a:chExt cx="0" cy="0"/>
        </a:xfrm>
      </p:grpSpPr>
      <p:sp>
        <p:nvSpPr>
          <p:cNvPr id="284" name="Google Shape;284;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TD Challenges - Affordances (8)</a:t>
            </a:r>
            <a:endParaRPr/>
          </a:p>
        </p:txBody>
      </p:sp>
      <p:sp>
        <p:nvSpPr>
          <p:cNvPr id="285" name="Google Shape;285;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a:t>How to support multi-line comment fields</a:t>
            </a:r>
            <a:endParaRPr/>
          </a:p>
          <a:p>
            <a:pPr indent="-317500" lvl="1" marL="914400" rtl="0" algn="l">
              <a:spcBef>
                <a:spcPts val="1200"/>
              </a:spcBef>
              <a:spcAft>
                <a:spcPts val="0"/>
              </a:spcAft>
              <a:buSzPts val="1400"/>
              <a:buChar char="○"/>
            </a:pPr>
            <a:r>
              <a:rPr lang="en"/>
              <a:t>Same problem as with multi-line ‘description’ fields.</a:t>
            </a:r>
            <a:endParaRPr/>
          </a:p>
          <a:p>
            <a:pPr indent="0" lvl="0" marL="457200" rtl="0" algn="l">
              <a:spcBef>
                <a:spcPts val="1200"/>
              </a:spcBef>
              <a:spcAft>
                <a:spcPts val="0"/>
              </a:spcAft>
              <a:buNone/>
            </a:pPr>
            <a:r>
              <a:rPr lang="en"/>
              <a:t>Workaround</a:t>
            </a:r>
            <a:endParaRPr/>
          </a:p>
          <a:p>
            <a:pPr indent="-317500" lvl="1" marL="914400" rtl="0" algn="l">
              <a:spcBef>
                <a:spcPts val="1200"/>
              </a:spcBef>
              <a:spcAft>
                <a:spcPts val="0"/>
              </a:spcAft>
              <a:buSzPts val="1400"/>
              <a:buChar char="○"/>
            </a:pPr>
            <a:r>
              <a:rPr lang="en"/>
              <a:t>Accept an array of strings here. Same as previous point.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F3F5"/>
        </a:solidFill>
      </p:bgPr>
    </p:bg>
    <p:spTree>
      <p:nvGrpSpPr>
        <p:cNvPr id="289" name="Shape 289"/>
        <p:cNvGrpSpPr/>
        <p:nvPr/>
      </p:nvGrpSpPr>
      <p:grpSpPr>
        <a:xfrm>
          <a:off x="0" y="0"/>
          <a:ext cx="0" cy="0"/>
          <a:chOff x="0" y="0"/>
          <a:chExt cx="0" cy="0"/>
        </a:xfrm>
      </p:grpSpPr>
      <p:sp>
        <p:nvSpPr>
          <p:cNvPr id="290" name="Google Shape;290;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TD Challenges - Affordances (9)</a:t>
            </a:r>
            <a:endParaRPr/>
          </a:p>
        </p:txBody>
      </p:sp>
      <p:sp>
        <p:nvSpPr>
          <p:cNvPr id="291" name="Google Shape;291;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a:t>How to describe a map of objects in the action output data schema?</a:t>
            </a:r>
            <a:endParaRPr/>
          </a:p>
          <a:p>
            <a:pPr indent="0" lvl="0" marL="457200" rtl="0" algn="l">
              <a:spcBef>
                <a:spcPts val="1200"/>
              </a:spcBef>
              <a:spcAft>
                <a:spcPts val="0"/>
              </a:spcAft>
              <a:buNone/>
            </a:pPr>
            <a:r>
              <a:rPr lang="en"/>
              <a:t>Workaround</a:t>
            </a:r>
            <a:endParaRPr/>
          </a:p>
          <a:p>
            <a:pPr indent="-317500" lvl="1" marL="914400" rtl="0" algn="l">
              <a:spcBef>
                <a:spcPts val="1200"/>
              </a:spcBef>
              <a:spcAft>
                <a:spcPts val="0"/>
              </a:spcAft>
              <a:buSzPts val="1400"/>
              <a:buChar char="○"/>
            </a:pPr>
            <a:r>
              <a:rPr lang="en"/>
              <a:t>Don't use maps, use arrays.</a:t>
            </a:r>
            <a:endParaRPr/>
          </a:p>
          <a:p>
            <a:pPr indent="0" lvl="0" marL="0" rtl="0" algn="l">
              <a:spcBef>
                <a:spcPts val="1200"/>
              </a:spcBef>
              <a:spcAft>
                <a:spcPts val="12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F3F5"/>
        </a:solidFill>
      </p:bgPr>
    </p:bg>
    <p:spTree>
      <p:nvGrpSpPr>
        <p:cNvPr id="295" name="Shape 295"/>
        <p:cNvGrpSpPr/>
        <p:nvPr/>
      </p:nvGrpSpPr>
      <p:grpSpPr>
        <a:xfrm>
          <a:off x="0" y="0"/>
          <a:ext cx="0" cy="0"/>
          <a:chOff x="0" y="0"/>
          <a:chExt cx="0" cy="0"/>
        </a:xfrm>
      </p:grpSpPr>
      <p:sp>
        <p:nvSpPr>
          <p:cNvPr id="296" name="Google Shape;296;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TD Challenges - Affordances (10)</a:t>
            </a:r>
            <a:endParaRPr/>
          </a:p>
        </p:txBody>
      </p:sp>
      <p:sp>
        <p:nvSpPr>
          <p:cNvPr id="297" name="Google Shape;297;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a:t>How to read the latest event value?</a:t>
            </a:r>
            <a:endParaRPr/>
          </a:p>
          <a:p>
            <a:pPr indent="-317500" lvl="1" marL="914400" rtl="0" algn="l">
              <a:spcBef>
                <a:spcPts val="1200"/>
              </a:spcBef>
              <a:spcAft>
                <a:spcPts val="0"/>
              </a:spcAft>
              <a:buSzPts val="1400"/>
              <a:buChar char="○"/>
            </a:pPr>
            <a:r>
              <a:rPr lang="en"/>
              <a:t>A UI that displays events might want to show the last known event. However, the TD has no operations for ‘readevent’ and ‘readallevents’. </a:t>
            </a:r>
            <a:endParaRPr/>
          </a:p>
          <a:p>
            <a:pPr indent="0" lvl="0" marL="457200" rtl="0" algn="l">
              <a:spcBef>
                <a:spcPts val="1200"/>
              </a:spcBef>
              <a:spcAft>
                <a:spcPts val="0"/>
              </a:spcAft>
              <a:buNone/>
            </a:pPr>
            <a:r>
              <a:rPr lang="en"/>
              <a:t>Workaround</a:t>
            </a:r>
            <a:endParaRPr/>
          </a:p>
          <a:p>
            <a:pPr indent="-317500" lvl="1" marL="914400" rtl="0" algn="l">
              <a:spcBef>
                <a:spcPts val="1200"/>
              </a:spcBef>
              <a:spcAft>
                <a:spcPts val="0"/>
              </a:spcAft>
              <a:buSzPts val="1400"/>
              <a:buChar char="○"/>
            </a:pPr>
            <a:r>
              <a:rPr lang="en"/>
              <a:t>HiveOT adds these operations in the “hiveot:” namespace.</a:t>
            </a:r>
            <a:endParaRPr/>
          </a:p>
          <a:p>
            <a:pPr indent="-317500" lvl="1" marL="914400" rtl="0" algn="l">
              <a:spcBef>
                <a:spcPts val="0"/>
              </a:spcBef>
              <a:spcAft>
                <a:spcPts val="0"/>
              </a:spcAft>
              <a:buSzPts val="1400"/>
              <a:buChar char="○"/>
            </a:pPr>
            <a:r>
              <a:rPr lang="en"/>
              <a:t>The digital twin store also stores the latest event values.</a:t>
            </a:r>
            <a:endParaRPr/>
          </a:p>
          <a:p>
            <a:pPr indent="-317500" lvl="1" marL="914400" rtl="0" algn="l">
              <a:spcBef>
                <a:spcPts val="0"/>
              </a:spcBef>
              <a:spcAft>
                <a:spcPts val="0"/>
              </a:spcAft>
              <a:buSzPts val="1400"/>
              <a:buChar char="○"/>
            </a:pPr>
            <a:r>
              <a:rPr lang="en"/>
              <a:t>The history services persists historical events</a:t>
            </a:r>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HiveOT - </a:t>
            </a:r>
            <a:r>
              <a:rPr lang="en"/>
              <a:t>Introduction &amp; Demo</a:t>
            </a:r>
            <a:endParaRPr/>
          </a:p>
        </p:txBody>
      </p:sp>
      <p:sp>
        <p:nvSpPr>
          <p:cNvPr id="70" name="Google Shape;70;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What is it?</a:t>
            </a:r>
            <a:endParaRPr/>
          </a:p>
          <a:p>
            <a:pPr indent="-317500" lvl="1" marL="914400" rtl="0" algn="l">
              <a:spcBef>
                <a:spcPts val="0"/>
              </a:spcBef>
              <a:spcAft>
                <a:spcPts val="0"/>
              </a:spcAft>
              <a:buSzPts val="1400"/>
              <a:buChar char="○"/>
            </a:pPr>
            <a:r>
              <a:rPr lang="en"/>
              <a:t>A Digital Twin IoT Hub</a:t>
            </a:r>
            <a:br>
              <a:rPr lang="en"/>
            </a:br>
            <a:endParaRPr/>
          </a:p>
          <a:p>
            <a:pPr indent="-342900" lvl="0" marL="457200" rtl="0" algn="l">
              <a:spcBef>
                <a:spcPts val="0"/>
              </a:spcBef>
              <a:spcAft>
                <a:spcPts val="0"/>
              </a:spcAft>
              <a:buSzPts val="1800"/>
              <a:buChar char="●"/>
            </a:pPr>
            <a:r>
              <a:rPr lang="en"/>
              <a:t>Objectives</a:t>
            </a:r>
            <a:endParaRPr/>
          </a:p>
          <a:p>
            <a:pPr indent="-317500" lvl="1" marL="914400" rtl="0" algn="l">
              <a:spcBef>
                <a:spcPts val="0"/>
              </a:spcBef>
              <a:spcAft>
                <a:spcPts val="0"/>
              </a:spcAft>
              <a:buSzPts val="1400"/>
              <a:buChar char="○"/>
            </a:pPr>
            <a:r>
              <a:rPr lang="en"/>
              <a:t>Share information between IoT Devices,</a:t>
            </a:r>
            <a:br>
              <a:rPr lang="en"/>
            </a:br>
            <a:r>
              <a:rPr lang="en"/>
              <a:t>Services and Consumers</a:t>
            </a:r>
            <a:endParaRPr/>
          </a:p>
          <a:p>
            <a:pPr indent="-317500" lvl="1" marL="914400" rtl="0" algn="l">
              <a:spcBef>
                <a:spcPts val="0"/>
              </a:spcBef>
              <a:spcAft>
                <a:spcPts val="0"/>
              </a:spcAft>
              <a:buSzPts val="1400"/>
              <a:buChar char="○"/>
            </a:pPr>
            <a:r>
              <a:rPr lang="en"/>
              <a:t>Secure</a:t>
            </a:r>
            <a:endParaRPr/>
          </a:p>
          <a:p>
            <a:pPr indent="-317500" lvl="1" marL="914400" rtl="0" algn="l">
              <a:spcBef>
                <a:spcPts val="0"/>
              </a:spcBef>
              <a:spcAft>
                <a:spcPts val="0"/>
              </a:spcAft>
              <a:buSzPts val="1400"/>
              <a:buChar char="○"/>
            </a:pPr>
            <a:r>
              <a:rPr lang="en"/>
              <a:t>Extensible. Integrate with existing IoT </a:t>
            </a:r>
            <a:br>
              <a:rPr lang="en"/>
            </a:br>
            <a:r>
              <a:rPr lang="en"/>
              <a:t>Systems and services.</a:t>
            </a:r>
            <a:endParaRPr/>
          </a:p>
          <a:p>
            <a:pPr indent="-317500" lvl="1" marL="914400" rtl="0" algn="l">
              <a:spcBef>
                <a:spcPts val="0"/>
              </a:spcBef>
              <a:spcAft>
                <a:spcPts val="0"/>
              </a:spcAft>
              <a:buSzPts val="1400"/>
              <a:buChar char="○"/>
            </a:pPr>
            <a:r>
              <a:rPr lang="en"/>
              <a:t>Based on WoT-1.1 Thing Specification</a:t>
            </a:r>
            <a:endParaRPr/>
          </a:p>
          <a:p>
            <a:pPr indent="-317500" lvl="1" marL="914400" rtl="0" algn="l">
              <a:spcBef>
                <a:spcPts val="0"/>
              </a:spcBef>
              <a:spcAft>
                <a:spcPts val="0"/>
              </a:spcAft>
              <a:buSzPts val="1400"/>
              <a:buChar char="○"/>
            </a:pPr>
            <a:r>
              <a:rPr lang="en"/>
              <a:t>Digital Twin </a:t>
            </a:r>
            <a:br>
              <a:rPr lang="en"/>
            </a:br>
            <a:endParaRPr/>
          </a:p>
          <a:p>
            <a:pPr indent="-342900" lvl="0" marL="457200" rtl="0" algn="l">
              <a:spcBef>
                <a:spcPts val="0"/>
              </a:spcBef>
              <a:spcAft>
                <a:spcPts val="0"/>
              </a:spcAft>
              <a:buSzPts val="1800"/>
              <a:buChar char="●"/>
            </a:pPr>
            <a:r>
              <a:rPr lang="en"/>
              <a:t>But first, a little demo </a:t>
            </a:r>
            <a:endParaRPr/>
          </a:p>
        </p:txBody>
      </p:sp>
      <p:pic>
        <p:nvPicPr>
          <p:cNvPr id="71" name="Google Shape;71;p15"/>
          <p:cNvPicPr preferRelativeResize="0"/>
          <p:nvPr/>
        </p:nvPicPr>
        <p:blipFill>
          <a:blip r:embed="rId3">
            <a:alphaModFix/>
          </a:blip>
          <a:stretch>
            <a:fillRect/>
          </a:stretch>
        </p:blipFill>
        <p:spPr>
          <a:xfrm>
            <a:off x="4572000" y="1151953"/>
            <a:ext cx="4260299" cy="311404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F3F5"/>
        </a:solidFill>
      </p:bgPr>
    </p:bg>
    <p:spTree>
      <p:nvGrpSpPr>
        <p:cNvPr id="301" name="Shape 301"/>
        <p:cNvGrpSpPr/>
        <p:nvPr/>
      </p:nvGrpSpPr>
      <p:grpSpPr>
        <a:xfrm>
          <a:off x="0" y="0"/>
          <a:ext cx="0" cy="0"/>
          <a:chOff x="0" y="0"/>
          <a:chExt cx="0" cy="0"/>
        </a:xfrm>
      </p:grpSpPr>
      <p:sp>
        <p:nvSpPr>
          <p:cNvPr id="302" name="Google Shape;302;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TD Challenges - Affordances (11)</a:t>
            </a:r>
            <a:endParaRPr/>
          </a:p>
        </p:txBody>
      </p:sp>
      <p:sp>
        <p:nvSpPr>
          <p:cNvPr id="303" name="Google Shape;303;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How to describe basic vs advanced properties, events and actions in the TD? </a:t>
            </a:r>
            <a:endParaRPr/>
          </a:p>
          <a:p>
            <a:pPr indent="-317500" lvl="1" marL="914400" rtl="0" algn="l">
              <a:spcBef>
                <a:spcPts val="0"/>
              </a:spcBef>
              <a:spcAft>
                <a:spcPts val="0"/>
              </a:spcAft>
              <a:buSzPts val="1400"/>
              <a:buChar char="○"/>
            </a:pPr>
            <a:r>
              <a:rPr lang="en"/>
              <a:t>Use case: human consumers might be interested in some properties, events or actions but not all of them. The human consumer should be able to just look at the essential data without being overwhelmed with more advanced properties. </a:t>
            </a:r>
            <a:endParaRPr/>
          </a:p>
          <a:p>
            <a:pPr indent="-317500" lvl="1" marL="914400" rtl="0" algn="l">
              <a:spcBef>
                <a:spcPts val="0"/>
              </a:spcBef>
              <a:spcAft>
                <a:spcPts val="0"/>
              </a:spcAft>
              <a:buSzPts val="1400"/>
              <a:buChar char="○"/>
            </a:pPr>
            <a:r>
              <a:rPr lang="en"/>
              <a:t>Some zwave devices have close to 100 properties of which only a handful are useful to the regular consumer. How to differentiate them?</a:t>
            </a:r>
            <a:endParaRPr/>
          </a:p>
          <a:p>
            <a:pPr indent="-342900" lvl="0" marL="457200" rtl="0" algn="l">
              <a:spcBef>
                <a:spcPts val="0"/>
              </a:spcBef>
              <a:spcAft>
                <a:spcPts val="0"/>
              </a:spcAft>
              <a:buSzPts val="1800"/>
              <a:buChar char="●"/>
            </a:pPr>
            <a:r>
              <a:rPr lang="en"/>
              <a:t>Options</a:t>
            </a:r>
            <a:endParaRPr/>
          </a:p>
          <a:p>
            <a:pPr indent="-317500" lvl="1" marL="914400" rtl="0" algn="l">
              <a:spcBef>
                <a:spcPts val="0"/>
              </a:spcBef>
              <a:spcAft>
                <a:spcPts val="0"/>
              </a:spcAft>
              <a:buSzPts val="1400"/>
              <a:buChar char="○"/>
            </a:pPr>
            <a:r>
              <a:rPr lang="en"/>
              <a:t>1: use the hiveot vocabulary to indicate basic properties. This is not compatible with anything.</a:t>
            </a:r>
            <a:endParaRPr sz="1350">
              <a:solidFill>
                <a:srgbClr val="BCBEC4"/>
              </a:solidFill>
              <a:highlight>
                <a:srgbClr val="1E1F22"/>
              </a:highlight>
              <a:latin typeface="Courier New"/>
              <a:ea typeface="Courier New"/>
              <a:cs typeface="Courier New"/>
              <a:sym typeface="Courier New"/>
            </a:endParaRPr>
          </a:p>
          <a:p>
            <a:pPr indent="-317500" lvl="1" marL="914400" rtl="0" algn="l">
              <a:spcBef>
                <a:spcPts val="0"/>
              </a:spcBef>
              <a:spcAft>
                <a:spcPts val="0"/>
              </a:spcAft>
              <a:buSzPts val="1400"/>
              <a:buChar char="○"/>
            </a:pPr>
            <a:r>
              <a:rPr lang="en"/>
              <a:t>2: don’t put advanced properties in the TD. Uhm, right ….</a:t>
            </a:r>
            <a:endParaRPr/>
          </a:p>
          <a:p>
            <a:pPr indent="-317500" lvl="1" marL="914400" rtl="0" algn="l">
              <a:spcBef>
                <a:spcPts val="0"/>
              </a:spcBef>
              <a:spcAft>
                <a:spcPts val="0"/>
              </a:spcAft>
              <a:buSzPts val="1400"/>
              <a:buChar char="○"/>
            </a:pPr>
            <a:r>
              <a:rPr lang="en"/>
              <a:t>3: convince the WoT group to add a ‘advanced’ property affordance field to TD 2.0 </a:t>
            </a:r>
            <a:endParaRPr/>
          </a:p>
          <a:p>
            <a:pPr indent="0" lvl="0" marL="0" rtl="0" algn="l">
              <a:spcBef>
                <a:spcPts val="1200"/>
              </a:spcBef>
              <a:spcAft>
                <a:spcPts val="1200"/>
              </a:spcAft>
              <a:buNone/>
            </a:pPr>
            <a:r>
              <a:t/>
            </a:r>
            <a:endParaRPr/>
          </a:p>
        </p:txBody>
      </p:sp>
      <p:pic>
        <p:nvPicPr>
          <p:cNvPr id="304" name="Google Shape;304;p42"/>
          <p:cNvPicPr preferRelativeResize="0"/>
          <p:nvPr/>
        </p:nvPicPr>
        <p:blipFill>
          <a:blip r:embed="rId3">
            <a:alphaModFix/>
          </a:blip>
          <a:stretch>
            <a:fillRect/>
          </a:stretch>
        </p:blipFill>
        <p:spPr>
          <a:xfrm>
            <a:off x="7871350" y="3578548"/>
            <a:ext cx="437650" cy="461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F3F5"/>
        </a:solidFill>
      </p:bgPr>
    </p:bg>
    <p:spTree>
      <p:nvGrpSpPr>
        <p:cNvPr id="308" name="Shape 308"/>
        <p:cNvGrpSpPr/>
        <p:nvPr/>
      </p:nvGrpSpPr>
      <p:grpSpPr>
        <a:xfrm>
          <a:off x="0" y="0"/>
          <a:ext cx="0" cy="0"/>
          <a:chOff x="0" y="0"/>
          <a:chExt cx="0" cy="0"/>
        </a:xfrm>
      </p:grpSpPr>
      <p:sp>
        <p:nvSpPr>
          <p:cNvPr id="309" name="Google Shape;309;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TD Challenges - Affordances (12)</a:t>
            </a:r>
            <a:endParaRPr/>
          </a:p>
        </p:txBody>
      </p:sp>
      <p:sp>
        <p:nvSpPr>
          <p:cNvPr id="310" name="Google Shape;310;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a:t>How to define global/shared constants within and between things?</a:t>
            </a:r>
            <a:endParaRPr/>
          </a:p>
          <a:p>
            <a:pPr indent="-317500" lvl="1" marL="914400" rtl="0" algn="l">
              <a:spcBef>
                <a:spcPts val="1200"/>
              </a:spcBef>
              <a:spcAft>
                <a:spcPts val="0"/>
              </a:spcAft>
              <a:buSzPts val="1400"/>
              <a:buChar char="○"/>
            </a:pPr>
            <a:r>
              <a:rPr lang="en"/>
              <a:t>Values can be used in multiple properties, events and actions</a:t>
            </a:r>
            <a:endParaRPr/>
          </a:p>
          <a:p>
            <a:pPr indent="-317500" lvl="1" marL="914400" rtl="0" algn="l">
              <a:spcBef>
                <a:spcPts val="0"/>
              </a:spcBef>
              <a:spcAft>
                <a:spcPts val="0"/>
              </a:spcAft>
              <a:buSzPts val="1400"/>
              <a:buChar char="○"/>
            </a:pPr>
            <a:r>
              <a:rPr lang="en"/>
              <a:t>Values can be shared or re-used in multiple things</a:t>
            </a:r>
            <a:endParaRPr/>
          </a:p>
          <a:p>
            <a:pPr indent="0" lvl="0" marL="457200" rtl="0" algn="l">
              <a:spcBef>
                <a:spcPts val="1200"/>
              </a:spcBef>
              <a:spcAft>
                <a:spcPts val="0"/>
              </a:spcAft>
              <a:buNone/>
            </a:pPr>
            <a:r>
              <a:rPr lang="en"/>
              <a:t>Workaround (partial)</a:t>
            </a:r>
            <a:endParaRPr/>
          </a:p>
          <a:p>
            <a:pPr indent="-317500" lvl="1" marL="914400" rtl="0" algn="l">
              <a:spcBef>
                <a:spcPts val="1200"/>
              </a:spcBef>
              <a:spcAft>
                <a:spcPts val="0"/>
              </a:spcAft>
              <a:buSzPts val="1400"/>
              <a:buChar char="○"/>
            </a:pPr>
            <a:r>
              <a:rPr lang="en"/>
              <a:t>Add a Thing level dataschema with a enum constants to ‘schemaDefinitions’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7EE"/>
        </a:solidFill>
      </p:bgPr>
    </p:bg>
    <p:spTree>
      <p:nvGrpSpPr>
        <p:cNvPr id="314" name="Shape 314"/>
        <p:cNvGrpSpPr/>
        <p:nvPr/>
      </p:nvGrpSpPr>
      <p:grpSpPr>
        <a:xfrm>
          <a:off x="0" y="0"/>
          <a:ext cx="0" cy="0"/>
          <a:chOff x="0" y="0"/>
          <a:chExt cx="0" cy="0"/>
        </a:xfrm>
      </p:grpSpPr>
      <p:sp>
        <p:nvSpPr>
          <p:cNvPr id="315" name="Google Shape;315;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TD Challenges - Forms (1)</a:t>
            </a:r>
            <a:endParaRPr/>
          </a:p>
        </p:txBody>
      </p:sp>
      <p:sp>
        <p:nvSpPr>
          <p:cNvPr id="316" name="Google Shape;316;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a:t>The TD describes consumer - device interaction. How to describe device - hub interaction?</a:t>
            </a:r>
            <a:endParaRPr/>
          </a:p>
          <a:p>
            <a:pPr indent="-317500" lvl="1" marL="914400" rtl="0" algn="l">
              <a:spcBef>
                <a:spcPts val="1200"/>
              </a:spcBef>
              <a:spcAft>
                <a:spcPts val="0"/>
              </a:spcAft>
              <a:buSzPts val="1400"/>
              <a:buChar char="○"/>
            </a:pPr>
            <a:r>
              <a:rPr lang="en"/>
              <a:t>Devices publish a TD, events, and property updates</a:t>
            </a:r>
            <a:endParaRPr/>
          </a:p>
          <a:p>
            <a:pPr indent="-317500" lvl="1" marL="914400" rtl="0" algn="l">
              <a:spcBef>
                <a:spcPts val="0"/>
              </a:spcBef>
              <a:spcAft>
                <a:spcPts val="0"/>
              </a:spcAft>
              <a:buSzPts val="1400"/>
              <a:buChar char="○"/>
            </a:pPr>
            <a:r>
              <a:rPr lang="en"/>
              <a:t>Devices receive (or subscribe) actions and property writes.</a:t>
            </a:r>
            <a:endParaRPr/>
          </a:p>
          <a:p>
            <a:pPr indent="0" lvl="0" marL="457200" rtl="0" algn="l">
              <a:spcBef>
                <a:spcPts val="1200"/>
              </a:spcBef>
              <a:spcAft>
                <a:spcPts val="0"/>
              </a:spcAft>
              <a:buNone/>
            </a:pPr>
            <a:r>
              <a:rPr lang="en"/>
              <a:t>Workaround</a:t>
            </a:r>
            <a:endParaRPr/>
          </a:p>
          <a:p>
            <a:pPr indent="-317500" lvl="1" marL="914400" rtl="0" algn="l">
              <a:spcBef>
                <a:spcPts val="1200"/>
              </a:spcBef>
              <a:spcAft>
                <a:spcPts val="0"/>
              </a:spcAft>
              <a:buSzPts val="1400"/>
              <a:buChar char="○"/>
            </a:pPr>
            <a:r>
              <a:rPr lang="en"/>
              <a:t>Define as custom operations of the ‘digitwin’ service.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7EE"/>
        </a:solidFill>
      </p:bgPr>
    </p:bg>
    <p:spTree>
      <p:nvGrpSpPr>
        <p:cNvPr id="320" name="Shape 320"/>
        <p:cNvGrpSpPr/>
        <p:nvPr/>
      </p:nvGrpSpPr>
      <p:grpSpPr>
        <a:xfrm>
          <a:off x="0" y="0"/>
          <a:ext cx="0" cy="0"/>
          <a:chOff x="0" y="0"/>
          <a:chExt cx="0" cy="0"/>
        </a:xfrm>
      </p:grpSpPr>
      <p:sp>
        <p:nvSpPr>
          <p:cNvPr id="321" name="Google Shape;321;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TD Challenges - Forms (2)</a:t>
            </a:r>
            <a:endParaRPr/>
          </a:p>
        </p:txBody>
      </p:sp>
      <p:sp>
        <p:nvSpPr>
          <p:cNvPr id="322" name="Google Shape;322;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a:t>Why is a Form required for every .. property .. event .. and .. action?</a:t>
            </a:r>
            <a:endParaRPr/>
          </a:p>
          <a:p>
            <a:pPr indent="-317500" lvl="1" marL="914400" rtl="0" algn="l">
              <a:spcBef>
                <a:spcPts val="1200"/>
              </a:spcBef>
              <a:spcAft>
                <a:spcPts val="0"/>
              </a:spcAft>
              <a:buSzPts val="1400"/>
              <a:buChar char="○"/>
            </a:pPr>
            <a:r>
              <a:rPr lang="en"/>
              <a:t>Thing level operations can describe how to read and write properties using URI variables, no per-property form is needed.</a:t>
            </a:r>
            <a:endParaRPr/>
          </a:p>
          <a:p>
            <a:pPr indent="-317500" lvl="1" marL="914400" rtl="0" algn="l">
              <a:spcBef>
                <a:spcPts val="0"/>
              </a:spcBef>
              <a:spcAft>
                <a:spcPts val="0"/>
              </a:spcAft>
              <a:buSzPts val="1400"/>
              <a:buChar char="○"/>
            </a:pPr>
            <a:r>
              <a:rPr lang="en"/>
              <a:t>Same for events (subscribe) and actions</a:t>
            </a:r>
            <a:endParaRPr/>
          </a:p>
          <a:p>
            <a:pPr indent="-317500" lvl="1" marL="914400" rtl="0" algn="l">
              <a:spcBef>
                <a:spcPts val="0"/>
              </a:spcBef>
              <a:spcAft>
                <a:spcPts val="0"/>
              </a:spcAft>
              <a:buSzPts val="1400"/>
              <a:buChar char="○"/>
            </a:pPr>
            <a:r>
              <a:rPr lang="en"/>
              <a:t>Per-affordance Forms generates a lot of bloat</a:t>
            </a:r>
            <a:endParaRPr/>
          </a:p>
          <a:p>
            <a:pPr indent="0" lvl="0" marL="457200" rtl="0" algn="l">
              <a:spcBef>
                <a:spcPts val="1200"/>
              </a:spcBef>
              <a:spcAft>
                <a:spcPts val="0"/>
              </a:spcAft>
              <a:buNone/>
            </a:pPr>
            <a:r>
              <a:rPr lang="en"/>
              <a:t>Workaround (to be discussed)</a:t>
            </a:r>
            <a:endParaRPr/>
          </a:p>
          <a:p>
            <a:pPr indent="-317500" lvl="1" marL="914400" rtl="0" algn="l">
              <a:spcBef>
                <a:spcPts val="1200"/>
              </a:spcBef>
              <a:spcAft>
                <a:spcPts val="0"/>
              </a:spcAft>
              <a:buSzPts val="1400"/>
              <a:buChar char="○"/>
            </a:pPr>
            <a:r>
              <a:rPr lang="en"/>
              <a:t>Make Forms optional</a:t>
            </a:r>
            <a:endParaRPr/>
          </a:p>
          <a:p>
            <a:pPr indent="-317500" lvl="1" marL="914400" rtl="0" algn="l">
              <a:spcBef>
                <a:spcPts val="0"/>
              </a:spcBef>
              <a:spcAft>
                <a:spcPts val="0"/>
              </a:spcAft>
              <a:buSzPts val="1400"/>
              <a:buChar char="○"/>
            </a:pPr>
            <a:r>
              <a:rPr lang="en"/>
              <a:t>Specify payload for Thing level forms</a:t>
            </a:r>
            <a:endParaRPr/>
          </a:p>
          <a:p>
            <a:pPr indent="0" lvl="0" marL="0" rtl="0" algn="l">
              <a:spcBef>
                <a:spcPts val="1200"/>
              </a:spcBef>
              <a:spcAft>
                <a:spcPts val="12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7EE"/>
        </a:solidFill>
      </p:bgPr>
    </p:bg>
    <p:spTree>
      <p:nvGrpSpPr>
        <p:cNvPr id="326" name="Shape 326"/>
        <p:cNvGrpSpPr/>
        <p:nvPr/>
      </p:nvGrpSpPr>
      <p:grpSpPr>
        <a:xfrm>
          <a:off x="0" y="0"/>
          <a:ext cx="0" cy="0"/>
          <a:chOff x="0" y="0"/>
          <a:chExt cx="0" cy="0"/>
        </a:xfrm>
      </p:grpSpPr>
      <p:sp>
        <p:nvSpPr>
          <p:cNvPr id="327" name="Google Shape;327;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TD Challenges - Forms (3)</a:t>
            </a:r>
            <a:endParaRPr/>
          </a:p>
          <a:p>
            <a:pPr indent="0" lvl="0" marL="0" rtl="0" algn="l">
              <a:spcBef>
                <a:spcPts val="0"/>
              </a:spcBef>
              <a:spcAft>
                <a:spcPts val="0"/>
              </a:spcAft>
              <a:buNone/>
            </a:pPr>
            <a:r>
              <a:t/>
            </a:r>
            <a:endParaRPr/>
          </a:p>
        </p:txBody>
      </p:sp>
      <p:sp>
        <p:nvSpPr>
          <p:cNvPr id="328" name="Google Shape;328;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457200" lvl="0" marL="0" rtl="0" algn="l">
              <a:spcBef>
                <a:spcPts val="0"/>
              </a:spcBef>
              <a:spcAft>
                <a:spcPts val="0"/>
              </a:spcAft>
              <a:buNone/>
            </a:pPr>
            <a:r>
              <a:rPr lang="en"/>
              <a:t>How to include metadata (thingID, name, clientID) in SSE-SC messages?</a:t>
            </a:r>
            <a:br>
              <a:rPr lang="en"/>
            </a:br>
            <a:r>
              <a:rPr lang="en"/>
              <a:t>	</a:t>
            </a:r>
            <a:r>
              <a:rPr i="1" lang="en"/>
              <a:t>(sse-sc is a variant of sse that uses a shared connection for all sse messages)</a:t>
            </a:r>
            <a:endParaRPr i="1"/>
          </a:p>
          <a:p>
            <a:pPr indent="-304164" lvl="1" marL="1371600" rtl="0" algn="l">
              <a:spcBef>
                <a:spcPts val="1200"/>
              </a:spcBef>
              <a:spcAft>
                <a:spcPts val="0"/>
              </a:spcAft>
              <a:buSzPct val="100000"/>
              <a:buChar char="○"/>
            </a:pPr>
            <a:r>
              <a:rPr lang="en"/>
              <a:t>Use-case: agent receives an action for a Thing via its SSE connection (agents connect to the Hub). The SSE data is the input data as per TD, but how to convey the thingID, action name and messageID?</a:t>
            </a:r>
            <a:endParaRPr/>
          </a:p>
          <a:p>
            <a:pPr indent="457200" lvl="0" marL="0" rtl="0" algn="l">
              <a:spcBef>
                <a:spcPts val="1200"/>
              </a:spcBef>
              <a:spcAft>
                <a:spcPts val="0"/>
              </a:spcAft>
              <a:buNone/>
            </a:pPr>
            <a:r>
              <a:rPr lang="en"/>
              <a:t>Workaround 1</a:t>
            </a:r>
            <a:endParaRPr/>
          </a:p>
          <a:p>
            <a:pPr indent="-304164" lvl="1" marL="1371600" rtl="0" algn="l">
              <a:spcBef>
                <a:spcPts val="1200"/>
              </a:spcBef>
              <a:spcAft>
                <a:spcPts val="0"/>
              </a:spcAft>
              <a:buSzPct val="100000"/>
              <a:buChar char="○"/>
            </a:pPr>
            <a:r>
              <a:rPr lang="en"/>
              <a:t>Create a new protocol binding called sse-sc that shares the connection </a:t>
            </a:r>
            <a:endParaRPr/>
          </a:p>
          <a:p>
            <a:pPr indent="-304164" lvl="1" marL="1371600" rtl="0" algn="l">
              <a:spcBef>
                <a:spcPts val="0"/>
              </a:spcBef>
              <a:spcAft>
                <a:spcPts val="0"/>
              </a:spcAft>
              <a:buSzPct val="100000"/>
              <a:buChar char="○"/>
            </a:pPr>
            <a:r>
              <a:rPr lang="en"/>
              <a:t>Specify a message envelope for properties, events and actions as is done in the Websocket specification.</a:t>
            </a:r>
            <a:endParaRPr/>
          </a:p>
          <a:p>
            <a:pPr indent="-304164" lvl="1" marL="1371600" rtl="0" algn="l">
              <a:spcBef>
                <a:spcPts val="0"/>
              </a:spcBef>
              <a:spcAft>
                <a:spcPts val="0"/>
              </a:spcAft>
              <a:buSzPct val="100000"/>
              <a:buChar char="○"/>
            </a:pPr>
            <a:r>
              <a:rPr lang="en"/>
              <a:t>Might be a good future path that is more extensible.</a:t>
            </a:r>
            <a:endParaRPr/>
          </a:p>
          <a:p>
            <a:pPr indent="457200" lvl="0" marL="0" rtl="0" algn="l">
              <a:spcBef>
                <a:spcPts val="1200"/>
              </a:spcBef>
              <a:spcAft>
                <a:spcPts val="0"/>
              </a:spcAft>
              <a:buNone/>
            </a:pPr>
            <a:r>
              <a:rPr lang="en"/>
              <a:t>Workaround 2</a:t>
            </a:r>
            <a:r>
              <a:rPr baseline="30000" lang="en"/>
              <a:t> </a:t>
            </a:r>
            <a:r>
              <a:rPr lang="en"/>
              <a:t>(chosen workaround)</a:t>
            </a:r>
            <a:endParaRPr/>
          </a:p>
          <a:p>
            <a:pPr indent="-304164" lvl="1" marL="1371600" rtl="0" algn="l">
              <a:spcBef>
                <a:spcPts val="1200"/>
              </a:spcBef>
              <a:spcAft>
                <a:spcPts val="0"/>
              </a:spcAft>
              <a:buSzPct val="100000"/>
              <a:buChar char="○"/>
            </a:pPr>
            <a:r>
              <a:rPr lang="en"/>
              <a:t>Create a new protocol binding called sse-sc that shares the connection.</a:t>
            </a:r>
            <a:endParaRPr/>
          </a:p>
          <a:p>
            <a:pPr indent="-304164" lvl="1" marL="1371600" rtl="0" algn="l">
              <a:spcBef>
                <a:spcPts val="0"/>
              </a:spcBef>
              <a:spcAft>
                <a:spcPts val="0"/>
              </a:spcAft>
              <a:buSzPct val="100000"/>
              <a:buChar char="○"/>
            </a:pPr>
            <a:r>
              <a:rPr lang="en"/>
              <a:t>Use the SSE ID field to add metadata: {thingID}/{name}/{messageID}. </a:t>
            </a:r>
            <a:endParaRPr/>
          </a:p>
          <a:p>
            <a:pPr indent="-304164" lvl="1" marL="1371600" rtl="0" algn="l">
              <a:spcBef>
                <a:spcPts val="0"/>
              </a:spcBef>
              <a:spcAft>
                <a:spcPts val="0"/>
              </a:spcAft>
              <a:buSzPct val="100000"/>
              <a:buChar char="○"/>
            </a:pPr>
            <a:r>
              <a:rPr lang="en"/>
              <a:t>This is rather ugly as ID field is not intended for this purpose.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7EE"/>
        </a:solidFill>
      </p:bgPr>
    </p:bg>
    <p:spTree>
      <p:nvGrpSpPr>
        <p:cNvPr id="332" name="Shape 332"/>
        <p:cNvGrpSpPr/>
        <p:nvPr/>
      </p:nvGrpSpPr>
      <p:grpSpPr>
        <a:xfrm>
          <a:off x="0" y="0"/>
          <a:ext cx="0" cy="0"/>
          <a:chOff x="0" y="0"/>
          <a:chExt cx="0" cy="0"/>
        </a:xfrm>
      </p:grpSpPr>
      <p:sp>
        <p:nvSpPr>
          <p:cNvPr id="333" name="Google Shape;333;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TD Challenges - Forms (4)</a:t>
            </a:r>
            <a:endParaRPr/>
          </a:p>
        </p:txBody>
      </p:sp>
      <p:sp>
        <p:nvSpPr>
          <p:cNvPr id="334" name="Google Shape;334;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H</a:t>
            </a:r>
            <a:r>
              <a:rPr lang="en"/>
              <a:t>ow to link one or more asynchronous responses to an action?</a:t>
            </a:r>
            <a:endParaRPr/>
          </a:p>
          <a:p>
            <a:pPr indent="-317500" lvl="1" marL="914400" rtl="0" algn="l">
              <a:spcBef>
                <a:spcPts val="1200"/>
              </a:spcBef>
              <a:spcAft>
                <a:spcPts val="0"/>
              </a:spcAft>
              <a:buSzPts val="1400"/>
              <a:buChar char="○"/>
            </a:pPr>
            <a:r>
              <a:rPr lang="en"/>
              <a:t>Use-case: Consumer invokes action which will return one or more responses after some time. How to describe this?</a:t>
            </a:r>
            <a:endParaRPr/>
          </a:p>
          <a:p>
            <a:pPr indent="0" lvl="0" marL="0" rtl="0" algn="l">
              <a:spcBef>
                <a:spcPts val="1200"/>
              </a:spcBef>
              <a:spcAft>
                <a:spcPts val="0"/>
              </a:spcAft>
              <a:buNone/>
            </a:pPr>
            <a:r>
              <a:rPr lang="en"/>
              <a:t>Option 1 (chosen solution - non standard)</a:t>
            </a:r>
            <a:endParaRPr/>
          </a:p>
          <a:p>
            <a:pPr indent="-317500" lvl="1" marL="914400" rtl="0" algn="l">
              <a:spcBef>
                <a:spcPts val="1200"/>
              </a:spcBef>
              <a:spcAft>
                <a:spcPts val="0"/>
              </a:spcAft>
              <a:buSzPts val="1400"/>
              <a:buChar char="○"/>
            </a:pPr>
            <a:r>
              <a:rPr lang="en"/>
              <a:t>Send an action status response message on each update and include a correlation ID in both request and response.</a:t>
            </a:r>
            <a:endParaRPr/>
          </a:p>
          <a:p>
            <a:pPr indent="-317500" lvl="1" marL="914400" rtl="0" algn="l">
              <a:spcBef>
                <a:spcPts val="0"/>
              </a:spcBef>
              <a:spcAft>
                <a:spcPts val="0"/>
              </a:spcAft>
              <a:buSzPts val="1400"/>
              <a:buChar char="○"/>
            </a:pPr>
            <a:r>
              <a:rPr lang="en"/>
              <a:t>This has to be specified in each protocol binding.</a:t>
            </a:r>
            <a:endParaRPr/>
          </a:p>
          <a:p>
            <a:pPr indent="0" lvl="0" marL="0" rtl="0" algn="l">
              <a:spcBef>
                <a:spcPts val="1200"/>
              </a:spcBef>
              <a:spcAft>
                <a:spcPts val="0"/>
              </a:spcAft>
              <a:buNone/>
            </a:pPr>
            <a:r>
              <a:rPr lang="en"/>
              <a:t>Option 2 (non standard)</a:t>
            </a:r>
            <a:endParaRPr/>
          </a:p>
          <a:p>
            <a:pPr indent="-317500" lvl="1" marL="914400" rtl="0" algn="l">
              <a:spcBef>
                <a:spcPts val="1200"/>
              </a:spcBef>
              <a:spcAft>
                <a:spcPts val="0"/>
              </a:spcAft>
              <a:buSzPts val="1400"/>
              <a:buChar char="○"/>
            </a:pPr>
            <a:r>
              <a:rPr lang="en"/>
              <a:t>Send an event with the same name as the action and include a correlation ID. </a:t>
            </a:r>
            <a:endParaRPr/>
          </a:p>
          <a:p>
            <a:pPr indent="-317500" lvl="1" marL="914400" rtl="0" algn="l">
              <a:spcBef>
                <a:spcPts val="0"/>
              </a:spcBef>
              <a:spcAft>
                <a:spcPts val="0"/>
              </a:spcAft>
              <a:buSzPts val="1400"/>
              <a:buChar char="○"/>
            </a:pPr>
            <a:r>
              <a:rPr lang="en"/>
              <a:t>This makes handling it protocol independent for the application although the method of include the correlation ID is protocol dependent.</a:t>
            </a:r>
            <a:endParaRPr/>
          </a:p>
        </p:txBody>
      </p:sp>
      <p:pic>
        <p:nvPicPr>
          <p:cNvPr id="335" name="Google Shape;335;p47"/>
          <p:cNvPicPr preferRelativeResize="0"/>
          <p:nvPr/>
        </p:nvPicPr>
        <p:blipFill>
          <a:blip r:embed="rId3">
            <a:alphaModFix/>
          </a:blip>
          <a:stretch>
            <a:fillRect/>
          </a:stretch>
        </p:blipFill>
        <p:spPr>
          <a:xfrm>
            <a:off x="7921375" y="3072724"/>
            <a:ext cx="478976" cy="3251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7EE"/>
        </a:solidFill>
      </p:bgPr>
    </p:bg>
    <p:spTree>
      <p:nvGrpSpPr>
        <p:cNvPr id="339" name="Shape 339"/>
        <p:cNvGrpSpPr/>
        <p:nvPr/>
      </p:nvGrpSpPr>
      <p:grpSpPr>
        <a:xfrm>
          <a:off x="0" y="0"/>
          <a:ext cx="0" cy="0"/>
          <a:chOff x="0" y="0"/>
          <a:chExt cx="0" cy="0"/>
        </a:xfrm>
      </p:grpSpPr>
      <p:sp>
        <p:nvSpPr>
          <p:cNvPr id="340" name="Google Shape;340;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TD Challenges - Forms (5)</a:t>
            </a:r>
            <a:endParaRPr/>
          </a:p>
        </p:txBody>
      </p:sp>
      <p:sp>
        <p:nvSpPr>
          <p:cNvPr id="341" name="Google Shape;341;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How to confirm writing a property?</a:t>
            </a:r>
            <a:endParaRPr/>
          </a:p>
          <a:p>
            <a:pPr indent="-317500" lvl="1" marL="914400" rtl="0" algn="l">
              <a:spcBef>
                <a:spcPts val="1200"/>
              </a:spcBef>
              <a:spcAft>
                <a:spcPts val="0"/>
              </a:spcAft>
              <a:buSzPts val="1400"/>
              <a:buChar char="○"/>
            </a:pPr>
            <a:r>
              <a:rPr lang="en"/>
              <a:t>Use-case: Consumer writes a property value. A UI dialog closes when a confirmation is received or displays an error if failed. How to get confirmation or failure response?</a:t>
            </a:r>
            <a:endParaRPr/>
          </a:p>
          <a:p>
            <a:pPr indent="-317500" lvl="1" marL="914400" rtl="0" algn="l">
              <a:spcBef>
                <a:spcPts val="0"/>
              </a:spcBef>
              <a:spcAft>
                <a:spcPts val="0"/>
              </a:spcAft>
              <a:buSzPts val="1400"/>
              <a:buChar char="○"/>
            </a:pPr>
            <a:r>
              <a:rPr lang="en"/>
              <a:t>Note that property updates can take a while to be applied.</a:t>
            </a:r>
            <a:endParaRPr/>
          </a:p>
          <a:p>
            <a:pPr indent="0" lvl="0" marL="0" rtl="0" algn="l">
              <a:spcBef>
                <a:spcPts val="1200"/>
              </a:spcBef>
              <a:spcAft>
                <a:spcPts val="0"/>
              </a:spcAft>
              <a:buNone/>
            </a:pPr>
            <a:r>
              <a:rPr lang="en"/>
              <a:t>Workaround 1</a:t>
            </a:r>
            <a:endParaRPr/>
          </a:p>
          <a:p>
            <a:pPr indent="-317500" lvl="1" marL="914400" rtl="0" algn="l">
              <a:spcBef>
                <a:spcPts val="1200"/>
              </a:spcBef>
              <a:spcAft>
                <a:spcPts val="0"/>
              </a:spcAft>
              <a:buSzPts val="1400"/>
              <a:buChar char="○"/>
            </a:pPr>
            <a:r>
              <a:rPr lang="en"/>
              <a:t>Use an event with the same name as the property and include a correlation ID in the request and response messages. No idea how to describe this in the TD </a:t>
            </a:r>
            <a:r>
              <a:rPr lang="en"/>
              <a:t>Forms</a:t>
            </a:r>
            <a:r>
              <a:rPr lang="en"/>
              <a:t>.</a:t>
            </a:r>
            <a:endParaRPr/>
          </a:p>
          <a:p>
            <a:pPr indent="0" lvl="0" marL="0" rtl="0" algn="l">
              <a:spcBef>
                <a:spcPts val="1200"/>
              </a:spcBef>
              <a:spcAft>
                <a:spcPts val="0"/>
              </a:spcAft>
              <a:buNone/>
            </a:pPr>
            <a:r>
              <a:rPr lang="en"/>
              <a:t>Workaround 2 </a:t>
            </a:r>
            <a:endParaRPr/>
          </a:p>
          <a:p>
            <a:pPr indent="-317500" lvl="1" marL="914400" rtl="0" algn="l">
              <a:spcBef>
                <a:spcPts val="1200"/>
              </a:spcBef>
              <a:spcAft>
                <a:spcPts val="0"/>
              </a:spcAft>
              <a:buSzPts val="1400"/>
              <a:buChar char="○"/>
            </a:pPr>
            <a:r>
              <a:rPr lang="en"/>
              <a:t>Handle it the same way as an invoke action operation. (different for each protocol binding)</a:t>
            </a:r>
            <a:endParaRPr/>
          </a:p>
          <a:p>
            <a:pPr indent="-317500" lvl="1" marL="914400" rtl="0" algn="l">
              <a:spcBef>
                <a:spcPts val="0"/>
              </a:spcBef>
              <a:spcAft>
                <a:spcPts val="0"/>
              </a:spcAft>
              <a:buSzPts val="1400"/>
              <a:buChar char="○"/>
            </a:pPr>
            <a:r>
              <a:rPr lang="en"/>
              <a:t>Thing pushes a PropertyStatus message to the consumer. </a:t>
            </a:r>
            <a:endParaRPr/>
          </a:p>
        </p:txBody>
      </p:sp>
      <p:sp>
        <p:nvSpPr>
          <p:cNvPr id="342" name="Google Shape;342;p48"/>
          <p:cNvSpPr/>
          <p:nvPr/>
        </p:nvSpPr>
        <p:spPr>
          <a:xfrm>
            <a:off x="6001425" y="361227"/>
            <a:ext cx="2228196" cy="740301"/>
          </a:xfrm>
          <a:prstGeom prst="rect">
            <a:avLst/>
          </a:prstGeom>
        </p:spPr>
        <p:txBody>
          <a:bodyPr>
            <a:prstTxWarp prst="textPlain"/>
          </a:bodyPr>
          <a:lstStyle/>
          <a:p>
            <a:pPr lvl="0" algn="ctr"/>
            <a:r>
              <a:rPr b="0" i="1">
                <a:ln cap="flat" cmpd="sng" w="9525">
                  <a:solidFill>
                    <a:schemeClr val="dk2"/>
                  </a:solidFill>
                  <a:prstDash val="solid"/>
                  <a:round/>
                  <a:headEnd len="sm" w="sm" type="none"/>
                  <a:tailEnd len="sm" w="sm" type="none"/>
                </a:ln>
                <a:solidFill>
                  <a:schemeClr val="lt2"/>
                </a:solidFill>
                <a:latin typeface="Caveat"/>
              </a:rPr>
              <a:t>Is this a transport, </a:t>
            </a:r>
            <a:br>
              <a:rPr b="0" i="1">
                <a:ln cap="flat" cmpd="sng" w="9525">
                  <a:solidFill>
                    <a:schemeClr val="dk2"/>
                  </a:solidFill>
                  <a:prstDash val="solid"/>
                  <a:round/>
                  <a:headEnd len="sm" w="sm" type="none"/>
                  <a:tailEnd len="sm" w="sm" type="none"/>
                </a:ln>
                <a:solidFill>
                  <a:schemeClr val="lt2"/>
                </a:solidFill>
                <a:latin typeface="Caveat"/>
              </a:rPr>
            </a:br>
            <a:r>
              <a:rPr b="0" i="1">
                <a:ln cap="flat" cmpd="sng" w="9525">
                  <a:solidFill>
                    <a:schemeClr val="dk2"/>
                  </a:solidFill>
                  <a:prstDash val="solid"/>
                  <a:round/>
                  <a:headEnd len="sm" w="sm" type="none"/>
                  <a:tailEnd len="sm" w="sm" type="none"/>
                </a:ln>
                <a:solidFill>
                  <a:schemeClr val="lt2"/>
                </a:solidFill>
                <a:latin typeface="Caveat"/>
              </a:rPr>
              <a:t>or application problem?</a:t>
            </a:r>
          </a:p>
        </p:txBody>
      </p:sp>
      <p:pic>
        <p:nvPicPr>
          <p:cNvPr id="343" name="Google Shape;343;p48"/>
          <p:cNvPicPr preferRelativeResize="0"/>
          <p:nvPr/>
        </p:nvPicPr>
        <p:blipFill>
          <a:blip r:embed="rId3">
            <a:alphaModFix/>
          </a:blip>
          <a:stretch>
            <a:fillRect/>
          </a:stretch>
        </p:blipFill>
        <p:spPr>
          <a:xfrm>
            <a:off x="7942175" y="965825"/>
            <a:ext cx="502350" cy="5023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7EE"/>
        </a:solidFill>
      </p:bgPr>
    </p:bg>
    <p:spTree>
      <p:nvGrpSpPr>
        <p:cNvPr id="347" name="Shape 347"/>
        <p:cNvGrpSpPr/>
        <p:nvPr/>
      </p:nvGrpSpPr>
      <p:grpSpPr>
        <a:xfrm>
          <a:off x="0" y="0"/>
          <a:ext cx="0" cy="0"/>
          <a:chOff x="0" y="0"/>
          <a:chExt cx="0" cy="0"/>
        </a:xfrm>
      </p:grpSpPr>
      <p:sp>
        <p:nvSpPr>
          <p:cNvPr id="348" name="Google Shape;348;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TD Challenges - Forms (6)</a:t>
            </a:r>
            <a:endParaRPr/>
          </a:p>
          <a:p>
            <a:pPr indent="0" lvl="0" marL="0" rtl="0" algn="l">
              <a:spcBef>
                <a:spcPts val="0"/>
              </a:spcBef>
              <a:spcAft>
                <a:spcPts val="0"/>
              </a:spcAft>
              <a:buNone/>
            </a:pPr>
            <a:r>
              <a:t/>
            </a:r>
            <a:endParaRPr/>
          </a:p>
        </p:txBody>
      </p:sp>
      <p:sp>
        <p:nvSpPr>
          <p:cNvPr id="349" name="Google Shape;349;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a:t>Where does the encoding/decoding of input and output payloads take place? </a:t>
            </a:r>
            <a:endParaRPr/>
          </a:p>
          <a:p>
            <a:pPr indent="-317500" lvl="1" marL="914400" rtl="0" algn="l">
              <a:spcBef>
                <a:spcPts val="1200"/>
              </a:spcBef>
              <a:spcAft>
                <a:spcPts val="0"/>
              </a:spcAft>
              <a:buSzPts val="1400"/>
              <a:buChar char="○"/>
            </a:pPr>
            <a:r>
              <a:rPr lang="en"/>
              <a:t>TD Forms define a "contentType" field that describes the encoding of the payload.</a:t>
            </a:r>
            <a:endParaRPr/>
          </a:p>
          <a:p>
            <a:pPr indent="0" lvl="0" marL="457200" rtl="0" algn="l">
              <a:spcBef>
                <a:spcPts val="1200"/>
              </a:spcBef>
              <a:spcAft>
                <a:spcPts val="0"/>
              </a:spcAft>
              <a:buNone/>
            </a:pPr>
            <a:r>
              <a:rPr lang="en"/>
              <a:t>Answered</a:t>
            </a:r>
            <a:endParaRPr/>
          </a:p>
          <a:p>
            <a:pPr indent="-317500" lvl="1" marL="914400" rtl="0" algn="l">
              <a:spcBef>
                <a:spcPts val="1200"/>
              </a:spcBef>
              <a:spcAft>
                <a:spcPts val="0"/>
              </a:spcAft>
              <a:buSzPts val="1400"/>
              <a:buChar char="○"/>
            </a:pPr>
            <a:r>
              <a:rPr lang="en"/>
              <a:t>This is clear now. Encoding is handled in the transport protocol. The forms in the TD contain the available transport protocols and its encoding, for every single property, event and action affordance. It just took some time to figure it out.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7EE"/>
        </a:solidFill>
      </p:bgPr>
    </p:bg>
    <p:spTree>
      <p:nvGrpSpPr>
        <p:cNvPr id="353" name="Shape 353"/>
        <p:cNvGrpSpPr/>
        <p:nvPr/>
      </p:nvGrpSpPr>
      <p:grpSpPr>
        <a:xfrm>
          <a:off x="0" y="0"/>
          <a:ext cx="0" cy="0"/>
          <a:chOff x="0" y="0"/>
          <a:chExt cx="0" cy="0"/>
        </a:xfrm>
      </p:grpSpPr>
      <p:sp>
        <p:nvSpPr>
          <p:cNvPr id="354" name="Google Shape;354;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TD Challenges - Forms (7)</a:t>
            </a:r>
            <a:endParaRPr/>
          </a:p>
        </p:txBody>
      </p:sp>
      <p:sp>
        <p:nvSpPr>
          <p:cNvPr id="355" name="Google Shape;355;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457200" rtl="0" algn="l">
              <a:spcBef>
                <a:spcPts val="0"/>
              </a:spcBef>
              <a:spcAft>
                <a:spcPts val="0"/>
              </a:spcAft>
              <a:buNone/>
            </a:pPr>
            <a:r>
              <a:rPr lang="en"/>
              <a:t>How does a client know if an output or alternative response is received? </a:t>
            </a:r>
            <a:endParaRPr/>
          </a:p>
          <a:p>
            <a:pPr indent="-304165" lvl="1" marL="914400" rtl="0" algn="l">
              <a:spcBef>
                <a:spcPts val="1200"/>
              </a:spcBef>
              <a:spcAft>
                <a:spcPts val="0"/>
              </a:spcAft>
              <a:buSzPct val="100000"/>
              <a:buChar char="○"/>
            </a:pPr>
            <a:r>
              <a:rPr lang="en"/>
              <a:t>A client invokes an action and expects an output value. The TD describes a form with additionalResponses, for example to report an error. The client receives the response as per TD and needs to differentiate somehow between normal and additional responses. </a:t>
            </a:r>
            <a:br>
              <a:rPr lang="en"/>
            </a:br>
            <a:r>
              <a:rPr lang="en"/>
              <a:t>Section "5.3.4.2.2 Response-related Terms Usage" describes a response name-value pair that can be used, but where is it described? </a:t>
            </a:r>
            <a:endParaRPr/>
          </a:p>
          <a:p>
            <a:pPr indent="-304165" lvl="1" marL="914400" rtl="0" algn="l">
              <a:spcBef>
                <a:spcPts val="0"/>
              </a:spcBef>
              <a:spcAft>
                <a:spcPts val="0"/>
              </a:spcAft>
              <a:buSzPct val="100000"/>
              <a:buChar char="○"/>
            </a:pPr>
            <a:r>
              <a:rPr lang="en"/>
              <a:t>How does this fit in the response data?</a:t>
            </a:r>
            <a:endParaRPr/>
          </a:p>
          <a:p>
            <a:pPr indent="0" lvl="0" marL="457200" rtl="0" algn="l">
              <a:spcBef>
                <a:spcPts val="1200"/>
              </a:spcBef>
              <a:spcAft>
                <a:spcPts val="0"/>
              </a:spcAft>
              <a:buNone/>
            </a:pPr>
            <a:r>
              <a:rPr lang="en"/>
              <a:t>Workaround 1</a:t>
            </a:r>
            <a:endParaRPr/>
          </a:p>
          <a:p>
            <a:pPr indent="-304165" lvl="1" marL="914400" rtl="0" algn="l">
              <a:spcBef>
                <a:spcPts val="1200"/>
              </a:spcBef>
              <a:spcAft>
                <a:spcPts val="0"/>
              </a:spcAft>
              <a:buSzPct val="100000"/>
              <a:buChar char="○"/>
            </a:pPr>
            <a:r>
              <a:rPr lang="en"/>
              <a:t>Parse the expected output and on failure parse using the schemas from additionalResponses. The ‘try it until it works' approach is not really a good specification. (although Python users might like it ;)</a:t>
            </a:r>
            <a:endParaRPr/>
          </a:p>
          <a:p>
            <a:pPr indent="0" lvl="0" marL="457200" rtl="0" algn="l">
              <a:spcBef>
                <a:spcPts val="1200"/>
              </a:spcBef>
              <a:spcAft>
                <a:spcPts val="0"/>
              </a:spcAft>
              <a:buNone/>
            </a:pPr>
            <a:r>
              <a:rPr lang="en"/>
              <a:t>Workaround 2</a:t>
            </a:r>
            <a:endParaRPr/>
          </a:p>
          <a:p>
            <a:pPr indent="-304165" lvl="1" marL="914400" rtl="0" algn="l">
              <a:spcBef>
                <a:spcPts val="1200"/>
              </a:spcBef>
              <a:spcAft>
                <a:spcPts val="0"/>
              </a:spcAft>
              <a:buSzPct val="100000"/>
              <a:buChar char="○"/>
            </a:pPr>
            <a:r>
              <a:rPr lang="en"/>
              <a:t>Include a 'dataschema' field in a transport header that describes the dataschema used in the result. (currently being tested). This might be a more elegant approach with nr 1 as a fallback.</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7EE"/>
        </a:solidFill>
      </p:bgPr>
    </p:bg>
    <p:spTree>
      <p:nvGrpSpPr>
        <p:cNvPr id="359" name="Shape 359"/>
        <p:cNvGrpSpPr/>
        <p:nvPr/>
      </p:nvGrpSpPr>
      <p:grpSpPr>
        <a:xfrm>
          <a:off x="0" y="0"/>
          <a:ext cx="0" cy="0"/>
          <a:chOff x="0" y="0"/>
          <a:chExt cx="0" cy="0"/>
        </a:xfrm>
      </p:grpSpPr>
      <p:sp>
        <p:nvSpPr>
          <p:cNvPr id="360" name="Google Shape;360;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TD Challenges - Forms (8a)</a:t>
            </a:r>
            <a:endParaRPr/>
          </a:p>
        </p:txBody>
      </p:sp>
      <p:sp>
        <p:nvSpPr>
          <p:cNvPr id="361" name="Google Shape;361;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457200" rtl="0" algn="l">
              <a:spcBef>
                <a:spcPts val="0"/>
              </a:spcBef>
              <a:spcAft>
                <a:spcPts val="0"/>
              </a:spcAft>
              <a:buNone/>
            </a:pPr>
            <a:r>
              <a:rPr lang="en"/>
              <a:t>A case for a WoT application protocol separate from the transport protocol.</a:t>
            </a:r>
            <a:endParaRPr/>
          </a:p>
          <a:p>
            <a:pPr indent="-325755" lvl="0" marL="457200" rtl="0" algn="l">
              <a:spcBef>
                <a:spcPts val="1200"/>
              </a:spcBef>
              <a:spcAft>
                <a:spcPts val="0"/>
              </a:spcAft>
              <a:buSzPct val="100000"/>
              <a:buChar char="●"/>
            </a:pPr>
            <a:r>
              <a:rPr lang="en"/>
              <a:t>Currently:</a:t>
            </a:r>
            <a:endParaRPr/>
          </a:p>
          <a:p>
            <a:pPr indent="-304165" lvl="1" marL="914400" rtl="0" algn="l">
              <a:spcBef>
                <a:spcPts val="0"/>
              </a:spcBef>
              <a:spcAft>
                <a:spcPts val="0"/>
              </a:spcAft>
              <a:buSzPct val="100000"/>
              <a:buChar char="○"/>
            </a:pPr>
            <a:r>
              <a:rPr lang="en"/>
              <a:t>Thing level operations do not have a payload </a:t>
            </a:r>
            <a:r>
              <a:rPr lang="en"/>
              <a:t>definition. They can be very useful though to reduce the amount of Forms needed.</a:t>
            </a:r>
            <a:endParaRPr/>
          </a:p>
          <a:p>
            <a:pPr indent="-304165" lvl="1" marL="914400" rtl="0" algn="l">
              <a:spcBef>
                <a:spcPts val="0"/>
              </a:spcBef>
              <a:spcAft>
                <a:spcPts val="0"/>
              </a:spcAft>
              <a:buSzPct val="100000"/>
              <a:buChar char="○"/>
            </a:pPr>
            <a:r>
              <a:rPr lang="en"/>
              <a:t>Thing </a:t>
            </a:r>
            <a:r>
              <a:rPr lang="en"/>
              <a:t>operations are implemented in protocol binding API’s. The application layer and transport layer get mixed. This complicates implementation and limits code re-use.</a:t>
            </a:r>
            <a:endParaRPr/>
          </a:p>
          <a:p>
            <a:pPr indent="-304165" lvl="1" marL="914400" rtl="0" algn="l">
              <a:spcBef>
                <a:spcPts val="0"/>
              </a:spcBef>
              <a:spcAft>
                <a:spcPts val="0"/>
              </a:spcAft>
              <a:buSzPct val="100000"/>
              <a:buChar char="○"/>
            </a:pPr>
            <a:r>
              <a:rPr lang="en"/>
              <a:t>Servients are required to implement a different and unnecessary large API footprint for each protocol binding. Without standardization each binding has a different API.</a:t>
            </a:r>
            <a:endParaRPr/>
          </a:p>
          <a:p>
            <a:pPr indent="-304164" lvl="2" marL="1371600" rtl="0" algn="l">
              <a:spcBef>
                <a:spcPts val="0"/>
              </a:spcBef>
              <a:spcAft>
                <a:spcPts val="0"/>
              </a:spcAft>
              <a:buSzPct val="100000"/>
              <a:buChar char="■"/>
            </a:pPr>
            <a:r>
              <a:rPr lang="en"/>
              <a:t>Read property, properties, all properties</a:t>
            </a:r>
            <a:endParaRPr/>
          </a:p>
          <a:p>
            <a:pPr indent="-304164" lvl="2" marL="1371600" rtl="0" algn="l">
              <a:spcBef>
                <a:spcPts val="0"/>
              </a:spcBef>
              <a:spcAft>
                <a:spcPts val="0"/>
              </a:spcAft>
              <a:buSzPct val="100000"/>
              <a:buChar char="■"/>
            </a:pPr>
            <a:r>
              <a:rPr lang="en"/>
              <a:t>Query action, actions, all actions,</a:t>
            </a:r>
            <a:endParaRPr/>
          </a:p>
          <a:p>
            <a:pPr indent="-304164" lvl="2" marL="1371600" rtl="0" algn="l">
              <a:spcBef>
                <a:spcPts val="0"/>
              </a:spcBef>
              <a:spcAft>
                <a:spcPts val="0"/>
              </a:spcAft>
              <a:buSzPct val="100000"/>
              <a:buChar char="■"/>
            </a:pPr>
            <a:r>
              <a:rPr lang="en"/>
              <a:t>Subscribe event, subscribe all events</a:t>
            </a:r>
            <a:endParaRPr/>
          </a:p>
          <a:p>
            <a:pPr indent="-304164" lvl="2" marL="1371600" rtl="0" algn="l">
              <a:spcBef>
                <a:spcPts val="0"/>
              </a:spcBef>
              <a:spcAft>
                <a:spcPts val="0"/>
              </a:spcAft>
              <a:buSzPct val="100000"/>
              <a:buChar char="■"/>
            </a:pPr>
            <a:r>
              <a:rPr lang="en"/>
              <a:t>Observe, ..</a:t>
            </a:r>
            <a:endParaRPr/>
          </a:p>
          <a:p>
            <a:pPr indent="-304164" lvl="2" marL="1371600" rtl="0" algn="l">
              <a:spcBef>
                <a:spcPts val="0"/>
              </a:spcBef>
              <a:spcAft>
                <a:spcPts val="0"/>
              </a:spcAft>
              <a:buSzPct val="100000"/>
              <a:buChar char="■"/>
            </a:pPr>
            <a:r>
              <a:rPr lang="en"/>
              <a:t>etc, etc</a:t>
            </a:r>
            <a:endParaRPr/>
          </a:p>
          <a:p>
            <a:pPr indent="-304165" lvl="1" marL="914400" rtl="0" algn="l">
              <a:spcBef>
                <a:spcPts val="0"/>
              </a:spcBef>
              <a:spcAft>
                <a:spcPts val="0"/>
              </a:spcAft>
              <a:buSzPct val="100000"/>
              <a:buChar char="○"/>
            </a:pPr>
            <a:r>
              <a:rPr lang="en"/>
              <a:t>Protocol bindings will have to convert the operations and payload to a serializable message format and expand it on receiving it. </a:t>
            </a:r>
            <a:endParaRPr/>
          </a:p>
          <a:p>
            <a:pPr indent="-304164" lvl="2" marL="1371600" rtl="0" algn="l">
              <a:spcBef>
                <a:spcPts val="0"/>
              </a:spcBef>
              <a:spcAft>
                <a:spcPts val="0"/>
              </a:spcAft>
              <a:buSzPct val="100000"/>
              <a:buChar char="■"/>
            </a:pPr>
            <a:r>
              <a:rPr lang="en"/>
              <a:t>Why not standardize the message format instead? A transport protocol shouldn’t have to concern itself with the payload.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259700" y="3667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Demo time</a:t>
            </a:r>
            <a:endParaRPr/>
          </a:p>
        </p:txBody>
      </p:sp>
      <p:pic>
        <p:nvPicPr>
          <p:cNvPr id="77" name="Google Shape;77;p16"/>
          <p:cNvPicPr preferRelativeResize="0"/>
          <p:nvPr/>
        </p:nvPicPr>
        <p:blipFill>
          <a:blip r:embed="rId3">
            <a:alphaModFix/>
          </a:blip>
          <a:stretch>
            <a:fillRect/>
          </a:stretch>
        </p:blipFill>
        <p:spPr>
          <a:xfrm>
            <a:off x="152400" y="1091800"/>
            <a:ext cx="8839201" cy="3645939"/>
          </a:xfrm>
          <a:prstGeom prst="rect">
            <a:avLst/>
          </a:prstGeom>
          <a:noFill/>
          <a:ln>
            <a:noFill/>
          </a:ln>
        </p:spPr>
      </p:pic>
      <p:sp>
        <p:nvSpPr>
          <p:cNvPr id="78" name="Google Shape;78;p16"/>
          <p:cNvSpPr txBox="1"/>
          <p:nvPr/>
        </p:nvSpPr>
        <p:spPr>
          <a:xfrm>
            <a:off x="7324875" y="4890150"/>
            <a:ext cx="1773900" cy="2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solidFill>
                  <a:schemeClr val="dk2"/>
                </a:solidFill>
              </a:rPr>
              <a:t>(but, .. where is the pumphouse?)</a:t>
            </a:r>
            <a:endParaRPr i="1" sz="800">
              <a:solidFill>
                <a:schemeClr val="dk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7EE"/>
        </a:solidFill>
      </p:bgPr>
    </p:bg>
    <p:spTree>
      <p:nvGrpSpPr>
        <p:cNvPr id="365" name="Shape 365"/>
        <p:cNvGrpSpPr/>
        <p:nvPr/>
      </p:nvGrpSpPr>
      <p:grpSpPr>
        <a:xfrm>
          <a:off x="0" y="0"/>
          <a:ext cx="0" cy="0"/>
          <a:chOff x="0" y="0"/>
          <a:chExt cx="0" cy="0"/>
        </a:xfrm>
      </p:grpSpPr>
      <p:sp>
        <p:nvSpPr>
          <p:cNvPr id="366" name="Google Shape;366;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TD Challenges - Forms (8b)</a:t>
            </a:r>
            <a:endParaRPr/>
          </a:p>
        </p:txBody>
      </p:sp>
      <p:sp>
        <p:nvSpPr>
          <p:cNvPr id="367" name="Google Shape;367;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a:bodyPr>
          <a:lstStyle/>
          <a:p>
            <a:pPr indent="0" lvl="0" marL="457200" rtl="0" algn="l">
              <a:spcBef>
                <a:spcPts val="0"/>
              </a:spcBef>
              <a:spcAft>
                <a:spcPts val="0"/>
              </a:spcAft>
              <a:buNone/>
            </a:pPr>
            <a:r>
              <a:rPr lang="en" sz="1200"/>
              <a:t>A case for a WoT application protocol separate from the transport protocol (cont.)</a:t>
            </a:r>
            <a:endParaRPr/>
          </a:p>
          <a:p>
            <a:pPr indent="-308610" lvl="0" marL="457200" rtl="0" algn="l">
              <a:spcBef>
                <a:spcPts val="1200"/>
              </a:spcBef>
              <a:spcAft>
                <a:spcPts val="0"/>
              </a:spcAft>
              <a:buSzPct val="100000"/>
              <a:buChar char="●"/>
            </a:pPr>
            <a:r>
              <a:rPr lang="en"/>
              <a:t>Proposal (broad hand waving) - be happy to come up with a full proposal if there is serious interest:</a:t>
            </a:r>
            <a:endParaRPr/>
          </a:p>
          <a:p>
            <a:pPr indent="-290830" lvl="1" marL="914400" rtl="0" algn="l">
              <a:spcBef>
                <a:spcPts val="0"/>
              </a:spcBef>
              <a:spcAft>
                <a:spcPts val="0"/>
              </a:spcAft>
              <a:buSzPct val="100000"/>
              <a:buChar char="○"/>
            </a:pPr>
            <a:r>
              <a:rPr lang="en"/>
              <a:t>Operations become become part of a WoT application level protocol that is independent of the underlying transport protocol.</a:t>
            </a:r>
            <a:endParaRPr/>
          </a:p>
          <a:p>
            <a:pPr indent="-290830" lvl="1" marL="914400" rtl="0" algn="l">
              <a:spcBef>
                <a:spcPts val="0"/>
              </a:spcBef>
              <a:spcAft>
                <a:spcPts val="0"/>
              </a:spcAft>
              <a:buSzPct val="100000"/>
              <a:buChar char="○"/>
            </a:pPr>
            <a:r>
              <a:rPr lang="en"/>
              <a:t>Define the message envelope/data schema for each Thing level operation. There is quite a bit overlap so not </a:t>
            </a:r>
            <a:r>
              <a:rPr lang="en"/>
              <a:t>necessarily</a:t>
            </a:r>
            <a:r>
              <a:rPr lang="en"/>
              <a:t> 1:1.</a:t>
            </a:r>
            <a:endParaRPr/>
          </a:p>
          <a:p>
            <a:pPr indent="-290830" lvl="2" marL="1371600" rtl="0" algn="l">
              <a:spcBef>
                <a:spcPts val="0"/>
              </a:spcBef>
              <a:spcAft>
                <a:spcPts val="0"/>
              </a:spcAft>
              <a:buSzPct val="100000"/>
              <a:buChar char="■"/>
            </a:pPr>
            <a:r>
              <a:rPr lang="en"/>
              <a:t>All messages includes the operation, thing-id, affordance name, and data fields. </a:t>
            </a:r>
            <a:endParaRPr/>
          </a:p>
          <a:p>
            <a:pPr indent="-290830" lvl="2" marL="1371600" rtl="0" algn="l">
              <a:spcBef>
                <a:spcPts val="0"/>
              </a:spcBef>
              <a:spcAft>
                <a:spcPts val="0"/>
              </a:spcAft>
              <a:buSzPct val="100000"/>
              <a:buChar char="■"/>
            </a:pPr>
            <a:r>
              <a:rPr lang="en"/>
              <a:t>Include a correlation field for cases where a response is expected.</a:t>
            </a:r>
            <a:endParaRPr/>
          </a:p>
          <a:p>
            <a:pPr indent="-290830" lvl="2" marL="1371600" rtl="0" algn="l">
              <a:spcBef>
                <a:spcPts val="0"/>
              </a:spcBef>
              <a:spcAft>
                <a:spcPts val="0"/>
              </a:spcAft>
              <a:buSzPct val="100000"/>
              <a:buChar char="■"/>
            </a:pPr>
            <a:r>
              <a:rPr lang="en"/>
              <a:t>Potentially use a single message envelope, if this turns out to be possible.</a:t>
            </a:r>
            <a:endParaRPr/>
          </a:p>
          <a:p>
            <a:pPr indent="-290830" lvl="2" marL="1371600" rtl="0" algn="l">
              <a:spcBef>
                <a:spcPts val="0"/>
              </a:spcBef>
              <a:spcAft>
                <a:spcPts val="0"/>
              </a:spcAft>
              <a:buSzPct val="100000"/>
              <a:buChar char="■"/>
            </a:pPr>
            <a:r>
              <a:rPr lang="en"/>
              <a:t>Specify both request and response messages (eg read property request and read </a:t>
            </a:r>
            <a:r>
              <a:rPr lang="en"/>
              <a:t>property</a:t>
            </a:r>
            <a:r>
              <a:rPr lang="en"/>
              <a:t> response)</a:t>
            </a:r>
            <a:endParaRPr/>
          </a:p>
          <a:p>
            <a:pPr indent="-290830" lvl="2" marL="1371600" rtl="0" algn="l">
              <a:spcBef>
                <a:spcPts val="0"/>
              </a:spcBef>
              <a:spcAft>
                <a:spcPts val="0"/>
              </a:spcAft>
              <a:buSzPct val="100000"/>
              <a:buChar char="■"/>
            </a:pPr>
            <a:r>
              <a:rPr lang="en"/>
              <a:t>There are no forms per operation. </a:t>
            </a:r>
            <a:endParaRPr/>
          </a:p>
          <a:p>
            <a:pPr indent="-290830" lvl="1" marL="914400" rtl="0" algn="l">
              <a:spcBef>
                <a:spcPts val="0"/>
              </a:spcBef>
              <a:spcAft>
                <a:spcPts val="0"/>
              </a:spcAft>
              <a:buSzPct val="100000"/>
              <a:buChar char="○"/>
            </a:pPr>
            <a:r>
              <a:rPr lang="en"/>
              <a:t>Transport bindings are only used for passing the messages from consumer to agent and vice-versa, regardless of its content.</a:t>
            </a:r>
            <a:endParaRPr/>
          </a:p>
          <a:p>
            <a:pPr indent="-290830" lvl="2" marL="1371600" rtl="0" algn="l">
              <a:spcBef>
                <a:spcPts val="0"/>
              </a:spcBef>
              <a:spcAft>
                <a:spcPts val="0"/>
              </a:spcAft>
              <a:buSzPct val="100000"/>
              <a:buChar char="■"/>
            </a:pPr>
            <a:r>
              <a:rPr lang="en"/>
              <a:t>Transport bindings can read the envelope to implement subscriptions</a:t>
            </a:r>
            <a:endParaRPr/>
          </a:p>
          <a:p>
            <a:pPr indent="-290830" lvl="2" marL="1371600" rtl="0" algn="l">
              <a:spcBef>
                <a:spcPts val="0"/>
              </a:spcBef>
              <a:spcAft>
                <a:spcPts val="0"/>
              </a:spcAft>
              <a:buSzPct val="100000"/>
              <a:buChar char="■"/>
            </a:pPr>
            <a:r>
              <a:rPr lang="en"/>
              <a:t>A simple transport ‘Form’ in the TD defines the transport operation for publishing and subscribing messages</a:t>
            </a:r>
            <a:endParaRPr/>
          </a:p>
          <a:p>
            <a:pPr indent="-290830" lvl="1" marL="914400" rtl="0" algn="l">
              <a:spcBef>
                <a:spcPts val="0"/>
              </a:spcBef>
              <a:spcAft>
                <a:spcPts val="0"/>
              </a:spcAft>
              <a:buSzPct val="100000"/>
              <a:buChar char="○"/>
            </a:pPr>
            <a:r>
              <a:rPr lang="en"/>
              <a:t>Add Thing operations to publish events, property value updates as part of the WoT application protocol</a:t>
            </a:r>
            <a:br>
              <a:rPr lang="en"/>
            </a:br>
            <a:r>
              <a:rPr lang="en"/>
              <a:t> (These are application concerns, separate from the transport concern)</a:t>
            </a:r>
            <a:endParaRPr/>
          </a:p>
          <a:p>
            <a:pPr indent="-308610" lvl="0" marL="457200" rtl="0" algn="l">
              <a:spcBef>
                <a:spcPts val="0"/>
              </a:spcBef>
              <a:spcAft>
                <a:spcPts val="0"/>
              </a:spcAft>
              <a:buSzPct val="100000"/>
              <a:buChar char="●"/>
            </a:pPr>
            <a:r>
              <a:rPr lang="en"/>
              <a:t>Contributions</a:t>
            </a:r>
            <a:endParaRPr/>
          </a:p>
          <a:p>
            <a:pPr indent="-290830" lvl="1" marL="914400" rtl="0" algn="l">
              <a:spcBef>
                <a:spcPts val="0"/>
              </a:spcBef>
              <a:spcAft>
                <a:spcPts val="0"/>
              </a:spcAft>
              <a:buSzPct val="100000"/>
              <a:buChar char="○"/>
            </a:pPr>
            <a:r>
              <a:rPr lang="en"/>
              <a:t>Take a look at the websocket proposal and see what can be elevated to WoT Application level protocol messages</a:t>
            </a:r>
            <a:endParaRPr/>
          </a:p>
          <a:p>
            <a:pPr indent="-290830" lvl="1" marL="914400" rtl="0" algn="l">
              <a:spcBef>
                <a:spcPts val="0"/>
              </a:spcBef>
              <a:spcAft>
                <a:spcPts val="0"/>
              </a:spcAft>
              <a:buSzPct val="100000"/>
              <a:buChar char="○"/>
            </a:pPr>
            <a:r>
              <a:rPr lang="en"/>
              <a:t>Or, use a single message envelope and describe the use of the fields per operation</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7EE"/>
        </a:solidFill>
      </p:bgPr>
    </p:bg>
    <p:spTree>
      <p:nvGrpSpPr>
        <p:cNvPr id="371" name="Shape 371"/>
        <p:cNvGrpSpPr/>
        <p:nvPr/>
      </p:nvGrpSpPr>
      <p:grpSpPr>
        <a:xfrm>
          <a:off x="0" y="0"/>
          <a:ext cx="0" cy="0"/>
          <a:chOff x="0" y="0"/>
          <a:chExt cx="0" cy="0"/>
        </a:xfrm>
      </p:grpSpPr>
      <p:sp>
        <p:nvSpPr>
          <p:cNvPr id="372" name="Google Shape;372;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TD Challenges - Forms (8c)</a:t>
            </a:r>
            <a:endParaRPr/>
          </a:p>
        </p:txBody>
      </p:sp>
      <p:sp>
        <p:nvSpPr>
          <p:cNvPr id="373" name="Google Shape;373;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sz="1200"/>
              <a:t>A case for a WoT application protocol separate from the transport protocol (cont.)</a:t>
            </a:r>
            <a:endParaRPr sz="1200"/>
          </a:p>
          <a:p>
            <a:pPr indent="-342900" lvl="0" marL="457200" rtl="0" algn="l">
              <a:spcBef>
                <a:spcPts val="1200"/>
              </a:spcBef>
              <a:spcAft>
                <a:spcPts val="0"/>
              </a:spcAft>
              <a:buSzPts val="1800"/>
              <a:buChar char="●"/>
            </a:pPr>
            <a:r>
              <a:rPr lang="en"/>
              <a:t>Benefits:</a:t>
            </a:r>
            <a:endParaRPr/>
          </a:p>
          <a:p>
            <a:pPr indent="-317500" lvl="1" marL="914400" rtl="0" algn="l">
              <a:spcBef>
                <a:spcPts val="0"/>
              </a:spcBef>
              <a:spcAft>
                <a:spcPts val="0"/>
              </a:spcAft>
              <a:buSzPts val="1400"/>
              <a:buChar char="○"/>
            </a:pPr>
            <a:r>
              <a:rPr lang="en"/>
              <a:t>Fills a gap of missing Thing level operation payloads</a:t>
            </a:r>
            <a:endParaRPr/>
          </a:p>
          <a:p>
            <a:pPr indent="-317500" lvl="1" marL="914400" rtl="0" algn="l">
              <a:spcBef>
                <a:spcPts val="0"/>
              </a:spcBef>
              <a:spcAft>
                <a:spcPts val="0"/>
              </a:spcAft>
              <a:buSzPts val="1400"/>
              <a:buChar char="○"/>
            </a:pPr>
            <a:r>
              <a:rPr lang="en"/>
              <a:t>Greatly simplifies protocol binding implementations as a much smaller API footprint is needed</a:t>
            </a:r>
            <a:endParaRPr/>
          </a:p>
          <a:p>
            <a:pPr indent="-317500" lvl="1" marL="914400" rtl="0" algn="l">
              <a:spcBef>
                <a:spcPts val="0"/>
              </a:spcBef>
              <a:spcAft>
                <a:spcPts val="0"/>
              </a:spcAft>
              <a:buSzPts val="1400"/>
              <a:buChar char="○"/>
            </a:pPr>
            <a:r>
              <a:rPr lang="en"/>
              <a:t>Re-use the same application message handling regardless of the underlying transport protocol</a:t>
            </a:r>
            <a:endParaRPr/>
          </a:p>
          <a:p>
            <a:pPr indent="-317500" lvl="1" marL="914400" rtl="0" algn="l">
              <a:spcBef>
                <a:spcPts val="0"/>
              </a:spcBef>
              <a:spcAft>
                <a:spcPts val="0"/>
              </a:spcAft>
              <a:buSzPts val="1400"/>
              <a:buChar char="○"/>
            </a:pPr>
            <a:r>
              <a:rPr lang="en"/>
              <a:t>Extensible with additional operations </a:t>
            </a:r>
            <a:r>
              <a:rPr lang="en"/>
              <a:t>without</a:t>
            </a:r>
            <a:r>
              <a:rPr lang="en"/>
              <a:t> changing the transport protocol bindings</a:t>
            </a:r>
            <a:endParaRPr/>
          </a:p>
          <a:p>
            <a:pPr indent="-342900" lvl="0" marL="457200" rtl="0" algn="l">
              <a:spcBef>
                <a:spcPts val="0"/>
              </a:spcBef>
              <a:spcAft>
                <a:spcPts val="0"/>
              </a:spcAft>
              <a:buSzPts val="1800"/>
              <a:buChar char="●"/>
            </a:pPr>
            <a:r>
              <a:rPr lang="en"/>
              <a:t>But wait, there is choice:</a:t>
            </a:r>
            <a:endParaRPr/>
          </a:p>
          <a:p>
            <a:pPr indent="-317500" lvl="1" marL="914400" rtl="0" algn="l">
              <a:spcBef>
                <a:spcPts val="0"/>
              </a:spcBef>
              <a:spcAft>
                <a:spcPts val="0"/>
              </a:spcAft>
              <a:buSzPts val="1400"/>
              <a:buChar char="○"/>
            </a:pPr>
            <a:r>
              <a:rPr lang="en"/>
              <a:t>In the name of freedom of choice and backwards compatibility, a protocol binding specification can specify if the message envelope is used or whether the ‘legacy’ forms method is used.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4"/>
          <p:cNvSpPr txBox="1"/>
          <p:nvPr>
            <p:ph type="title"/>
          </p:nvPr>
        </p:nvSpPr>
        <p:spPr>
          <a:xfrm>
            <a:off x="311700" y="445025"/>
            <a:ext cx="8520600" cy="572700"/>
          </a:xfrm>
          <a:prstGeom prst="rect">
            <a:avLst/>
          </a:prstGeom>
          <a:solidFill>
            <a:srgbClr val="FBFBFB"/>
          </a:solidFill>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TD Challenges - Other (1)</a:t>
            </a:r>
            <a:endParaRPr/>
          </a:p>
        </p:txBody>
      </p:sp>
      <p:sp>
        <p:nvSpPr>
          <p:cNvPr id="379" name="Google Shape;379;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457200" rtl="0" algn="l">
              <a:spcBef>
                <a:spcPts val="0"/>
              </a:spcBef>
              <a:spcAft>
                <a:spcPts val="0"/>
              </a:spcAft>
              <a:buNone/>
            </a:pPr>
            <a:r>
              <a:rPr lang="en"/>
              <a:t>How to express authorization rules (eg required roles) in a TD? </a:t>
            </a:r>
            <a:endParaRPr/>
          </a:p>
          <a:p>
            <a:pPr indent="-310832" lvl="1" marL="914400" rtl="0" algn="l">
              <a:spcBef>
                <a:spcPts val="1200"/>
              </a:spcBef>
              <a:spcAft>
                <a:spcPts val="0"/>
              </a:spcAft>
              <a:buSzPct val="100000"/>
              <a:buChar char="○"/>
            </a:pPr>
            <a:r>
              <a:rPr lang="en"/>
              <a:t>Example: An explosive detonator has the remote denotation action in the TD, available to the operator. It wouldn’t be good to allow the ‘detonate’ action to be used by tourists.</a:t>
            </a:r>
            <a:endParaRPr/>
          </a:p>
          <a:p>
            <a:pPr indent="-310832" lvl="1" marL="914400" rtl="0" algn="l">
              <a:spcBef>
                <a:spcPts val="0"/>
              </a:spcBef>
              <a:spcAft>
                <a:spcPts val="0"/>
              </a:spcAft>
              <a:buSzPct val="100000"/>
              <a:buChar char="○"/>
            </a:pPr>
            <a:r>
              <a:rPr lang="en"/>
              <a:t>The problem is that there is no authorization support in the TD. </a:t>
            </a:r>
            <a:endParaRPr/>
          </a:p>
          <a:p>
            <a:pPr indent="0" lvl="0" marL="457200" rtl="0" algn="l">
              <a:spcBef>
                <a:spcPts val="1200"/>
              </a:spcBef>
              <a:spcAft>
                <a:spcPts val="0"/>
              </a:spcAft>
              <a:buNone/>
            </a:pPr>
            <a:r>
              <a:rPr lang="en"/>
              <a:t>Workaround 1</a:t>
            </a:r>
            <a:endParaRPr/>
          </a:p>
          <a:p>
            <a:pPr indent="-310832" lvl="1" marL="914400" rtl="0" algn="l">
              <a:spcBef>
                <a:spcPts val="1200"/>
              </a:spcBef>
              <a:spcAft>
                <a:spcPts val="0"/>
              </a:spcAft>
              <a:buSzPct val="100000"/>
              <a:buChar char="○"/>
            </a:pPr>
            <a:r>
              <a:rPr lang="en"/>
              <a:t>Take a 'capabilities' approach. Split actions requiring different authorization into multiple Things. The service programmatically tells the authorization service which roles can use a Thing it publishes. </a:t>
            </a:r>
            <a:endParaRPr/>
          </a:p>
          <a:p>
            <a:pPr indent="0" lvl="0" marL="457200" rtl="0" algn="l">
              <a:spcBef>
                <a:spcPts val="1200"/>
              </a:spcBef>
              <a:spcAft>
                <a:spcPts val="0"/>
              </a:spcAft>
              <a:buNone/>
            </a:pPr>
            <a:r>
              <a:rPr lang="en"/>
              <a:t>Workaround 2</a:t>
            </a:r>
            <a:endParaRPr/>
          </a:p>
          <a:p>
            <a:pPr indent="-310832" lvl="1" marL="914400" rtl="0" algn="l">
              <a:spcBef>
                <a:spcPts val="1200"/>
              </a:spcBef>
              <a:spcAft>
                <a:spcPts val="0"/>
              </a:spcAft>
              <a:buSzPct val="100000"/>
              <a:buChar char="○"/>
            </a:pPr>
            <a:r>
              <a:rPr lang="en"/>
              <a:t>Add a custom 'allow' and 'deny' field to each action that lists which roles are allowed/denied invoking an action. Consumers only see allowed actions based on their role.</a:t>
            </a:r>
            <a:endParaRPr/>
          </a:p>
          <a:p>
            <a:pPr indent="0" lvl="0" marL="0" rtl="0" algn="l">
              <a:spcBef>
                <a:spcPts val="1200"/>
              </a:spcBef>
              <a:spcAft>
                <a:spcPts val="1200"/>
              </a:spcAft>
              <a:buNone/>
            </a:pPr>
            <a:r>
              <a:t/>
            </a:r>
            <a:endParaRPr/>
          </a:p>
        </p:txBody>
      </p:sp>
      <p:pic>
        <p:nvPicPr>
          <p:cNvPr id="380" name="Google Shape;380;p54"/>
          <p:cNvPicPr preferRelativeResize="0"/>
          <p:nvPr/>
        </p:nvPicPr>
        <p:blipFill>
          <a:blip r:embed="rId3">
            <a:alphaModFix/>
          </a:blip>
          <a:stretch>
            <a:fillRect/>
          </a:stretch>
        </p:blipFill>
        <p:spPr>
          <a:xfrm>
            <a:off x="7329725" y="3946725"/>
            <a:ext cx="622150" cy="6221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TD Challenges - Other (2)</a:t>
            </a:r>
            <a:endParaRPr/>
          </a:p>
        </p:txBody>
      </p:sp>
      <p:sp>
        <p:nvSpPr>
          <p:cNvPr id="386" name="Google Shape;386;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457200" rtl="0" algn="l">
              <a:spcBef>
                <a:spcPts val="0"/>
              </a:spcBef>
              <a:spcAft>
                <a:spcPts val="0"/>
              </a:spcAft>
              <a:buNone/>
            </a:pPr>
            <a:r>
              <a:rPr lang="en"/>
              <a:t>How to implement affordances in golang without inheritance or unions?</a:t>
            </a:r>
            <a:endParaRPr/>
          </a:p>
          <a:p>
            <a:pPr indent="-310832" lvl="1" marL="914400" rtl="0" algn="l">
              <a:spcBef>
                <a:spcPts val="1200"/>
              </a:spcBef>
              <a:spcAft>
                <a:spcPts val="0"/>
              </a:spcAft>
              <a:buSzPct val="100000"/>
              <a:buChar char="○"/>
            </a:pPr>
            <a:r>
              <a:rPr lang="en"/>
              <a:t>The TD describes a property affordance as a subclass of interaction affordance and a dataschema. A dataschema however has several subclasses: ArraySchema, BooleanSchema, NumberSchema, … </a:t>
            </a:r>
            <a:endParaRPr/>
          </a:p>
          <a:p>
            <a:pPr indent="-310832" lvl="1" marL="914400" rtl="0" algn="l">
              <a:spcBef>
                <a:spcPts val="0"/>
              </a:spcBef>
              <a:spcAft>
                <a:spcPts val="0"/>
              </a:spcAft>
              <a:buSzPct val="100000"/>
              <a:buChar char="○"/>
            </a:pPr>
            <a:r>
              <a:rPr lang="en"/>
              <a:t>How can the (compile time) inheritance tree depend on the value of the type field? How can a </a:t>
            </a:r>
            <a:r>
              <a:rPr lang="en"/>
              <a:t>property</a:t>
            </a:r>
            <a:r>
              <a:rPr lang="en"/>
              <a:t> affordance be a subclass of all these subclasses? Golang has no union support.</a:t>
            </a:r>
            <a:endParaRPr/>
          </a:p>
          <a:p>
            <a:pPr indent="457200" lvl="0" marL="0" rtl="0" algn="l">
              <a:spcBef>
                <a:spcPts val="1200"/>
              </a:spcBef>
              <a:spcAft>
                <a:spcPts val="0"/>
              </a:spcAft>
              <a:buNone/>
            </a:pPr>
            <a:r>
              <a:rPr lang="en"/>
              <a:t>Option 1</a:t>
            </a:r>
            <a:endParaRPr/>
          </a:p>
          <a:p>
            <a:pPr indent="-310832" lvl="1" marL="914400" rtl="0" algn="l">
              <a:spcBef>
                <a:spcPts val="1200"/>
              </a:spcBef>
              <a:spcAft>
                <a:spcPts val="0"/>
              </a:spcAft>
              <a:buSzPct val="100000"/>
              <a:buChar char="○"/>
            </a:pPr>
            <a:r>
              <a:rPr lang="en"/>
              <a:t>Implement DataSchema as a flattened union of all schemas, containing all fields.</a:t>
            </a:r>
            <a:endParaRPr/>
          </a:p>
          <a:p>
            <a:pPr indent="0" lvl="0" marL="457200" rtl="0" algn="l">
              <a:spcBef>
                <a:spcPts val="1200"/>
              </a:spcBef>
              <a:spcAft>
                <a:spcPts val="0"/>
              </a:spcAft>
              <a:buNone/>
            </a:pPr>
            <a:r>
              <a:rPr lang="en"/>
              <a:t>Option 2</a:t>
            </a:r>
            <a:endParaRPr/>
          </a:p>
          <a:p>
            <a:pPr indent="-310832" lvl="1" marL="914400" rtl="0" algn="l">
              <a:spcBef>
                <a:spcPts val="1200"/>
              </a:spcBef>
              <a:spcAft>
                <a:spcPts val="0"/>
              </a:spcAft>
              <a:buSzPct val="100000"/>
              <a:buChar char="○"/>
            </a:pPr>
            <a:r>
              <a:rPr lang="en"/>
              <a:t>U</a:t>
            </a:r>
            <a:r>
              <a:rPr lang="en"/>
              <a:t>se a map[string]any and determine the expected data schema at runtime using reflection. </a:t>
            </a:r>
            <a:endParaRPr/>
          </a:p>
          <a:p>
            <a:pPr indent="-310832" lvl="2" marL="1371600" rtl="0" algn="l">
              <a:spcBef>
                <a:spcPts val="0"/>
              </a:spcBef>
              <a:spcAft>
                <a:spcPts val="0"/>
              </a:spcAft>
              <a:buSzPct val="100000"/>
              <a:buAutoNum type="romanLcPeriod"/>
            </a:pPr>
            <a:r>
              <a:rPr lang="en"/>
              <a:t>Wastes CPU cycles, especially on small devices.</a:t>
            </a:r>
            <a:endParaRPr/>
          </a:p>
          <a:p>
            <a:pPr indent="0" lvl="0" marL="0" rtl="0" algn="l">
              <a:spcBef>
                <a:spcPts val="1200"/>
              </a:spcBef>
              <a:spcAft>
                <a:spcPts val="120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Challenges - Other (3) </a:t>
            </a:r>
            <a:endParaRPr/>
          </a:p>
        </p:txBody>
      </p:sp>
      <p:sp>
        <p:nvSpPr>
          <p:cNvPr id="392" name="Google Shape;392;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Use-case: Consumer needs to login to the Hub, obtain an auth token, and occasionally refresh the auth token. Oauth2 is not used. The token can be a JWT or </a:t>
            </a:r>
            <a:r>
              <a:rPr lang="en" u="sng">
                <a:solidFill>
                  <a:schemeClr val="hlink"/>
                </a:solidFill>
                <a:hlinkClick r:id="rId3"/>
              </a:rPr>
              <a:t>paseto</a:t>
            </a:r>
            <a:r>
              <a:rPr lang="en"/>
              <a:t> token. </a:t>
            </a:r>
            <a:endParaRPr/>
          </a:p>
          <a:p>
            <a:pPr indent="0" lvl="0" marL="0" rtl="0" algn="l">
              <a:spcBef>
                <a:spcPts val="1200"/>
              </a:spcBef>
              <a:spcAft>
                <a:spcPts val="0"/>
              </a:spcAft>
              <a:buNone/>
            </a:pPr>
            <a:r>
              <a:rPr lang="en"/>
              <a:t>How to describe a hub login with password, auth token, and refresh a token in a TD? </a:t>
            </a:r>
            <a:endParaRPr/>
          </a:p>
          <a:p>
            <a:pPr indent="0" lvl="0" marL="0" rtl="0" algn="l">
              <a:spcBef>
                <a:spcPts val="1200"/>
              </a:spcBef>
              <a:spcAft>
                <a:spcPts val="0"/>
              </a:spcAft>
              <a:buNone/>
            </a:pPr>
            <a:r>
              <a:rPr lang="en"/>
              <a:t>Note: this hasn’t been investigated properly and is on the todo list so it might have an easy answer.</a:t>
            </a:r>
            <a:endParaRPr/>
          </a:p>
          <a:p>
            <a:pPr indent="0" lvl="0" marL="0" rtl="0" algn="l">
              <a:spcBef>
                <a:spcPts val="1200"/>
              </a:spcBef>
              <a:spcAft>
                <a:spcPts val="0"/>
              </a:spcAft>
              <a:buNone/>
            </a:pPr>
            <a:r>
              <a:rPr lang="en"/>
              <a:t>Does this depend on the protocol binding?</a:t>
            </a:r>
            <a:endParaRPr/>
          </a:p>
          <a:p>
            <a:pPr indent="0" lvl="0" marL="0" rtl="0" algn="l">
              <a:spcBef>
                <a:spcPts val="1200"/>
              </a:spcBef>
              <a:spcAft>
                <a:spcPts val="1200"/>
              </a:spcAft>
              <a:buNone/>
            </a:pPr>
            <a:r>
              <a:rPr lang="en"/>
              <a:t>What to do if the binding doesn’t describe it?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Challenges - Other (4)</a:t>
            </a:r>
            <a:endParaRPr/>
          </a:p>
        </p:txBody>
      </p:sp>
      <p:sp>
        <p:nvSpPr>
          <p:cNvPr id="398" name="Google Shape;398;p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AutoNum type="arabicPeriod"/>
            </a:pPr>
            <a:r>
              <a:rPr lang="en"/>
              <a:t>Size of the TD</a:t>
            </a:r>
            <a:endParaRPr/>
          </a:p>
          <a:p>
            <a:pPr indent="-334327" lvl="0" marL="457200" rtl="0" algn="l">
              <a:spcBef>
                <a:spcPts val="0"/>
              </a:spcBef>
              <a:spcAft>
                <a:spcPts val="0"/>
              </a:spcAft>
              <a:buSzPct val="100000"/>
              <a:buAutoNum type="arabicPeriod"/>
            </a:pPr>
            <a:r>
              <a:rPr lang="en"/>
              <a:t>The TD defines fields that can contain different types (string vs array). How to implement this is a strictly typed language such as golang.</a:t>
            </a:r>
            <a:endParaRPr/>
          </a:p>
          <a:p>
            <a:pPr indent="-310832" lvl="1" marL="914400" rtl="0" algn="l">
              <a:spcBef>
                <a:spcPts val="0"/>
              </a:spcBef>
              <a:spcAft>
                <a:spcPts val="0"/>
              </a:spcAft>
              <a:buSzPct val="100000"/>
              <a:buAutoNum type="alphaLcPeriod"/>
            </a:pPr>
            <a:r>
              <a:rPr lang="en"/>
              <a:t>Workaround. Use (*cough cough*) ‘any’ and provide a GetMethod that uses reflection to convert to a single type.</a:t>
            </a:r>
            <a:endParaRPr/>
          </a:p>
          <a:p>
            <a:pPr indent="-334327" lvl="0" marL="457200" rtl="0" algn="l">
              <a:spcBef>
                <a:spcPts val="0"/>
              </a:spcBef>
              <a:spcAft>
                <a:spcPts val="0"/>
              </a:spcAft>
              <a:buSzPct val="100000"/>
              <a:buAutoNum type="arabicPeriod"/>
            </a:pPr>
            <a:r>
              <a:rPr lang="en"/>
              <a:t>How to describe a RPC service API in the TD?</a:t>
            </a:r>
            <a:endParaRPr/>
          </a:p>
          <a:p>
            <a:pPr indent="-310832" lvl="1" marL="914400" rtl="0" algn="l">
              <a:spcBef>
                <a:spcPts val="0"/>
              </a:spcBef>
              <a:spcAft>
                <a:spcPts val="0"/>
              </a:spcAft>
              <a:buSzPct val="100000"/>
              <a:buAutoNum type="alphaLcPeriod"/>
            </a:pPr>
            <a:r>
              <a:rPr lang="en"/>
              <a:t>This requires a correlation between request and response</a:t>
            </a:r>
            <a:endParaRPr/>
          </a:p>
          <a:p>
            <a:pPr indent="-334327" lvl="0" marL="457200" rtl="0" algn="l">
              <a:spcBef>
                <a:spcPts val="0"/>
              </a:spcBef>
              <a:spcAft>
                <a:spcPts val="0"/>
              </a:spcAft>
              <a:buSzPct val="100000"/>
              <a:buAutoNum type="arabicPeriod"/>
            </a:pPr>
            <a:r>
              <a:rPr lang="en"/>
              <a:t>The TD doesn’t do X, how to do it?</a:t>
            </a:r>
            <a:endParaRPr/>
          </a:p>
          <a:p>
            <a:pPr indent="-310832" lvl="1" marL="914400" rtl="0" algn="l">
              <a:spcBef>
                <a:spcPts val="0"/>
              </a:spcBef>
              <a:spcAft>
                <a:spcPts val="0"/>
              </a:spcAft>
              <a:buSzPct val="100000"/>
              <a:buAutoNum type="alphaLcPeriod"/>
            </a:pPr>
            <a:r>
              <a:rPr lang="en"/>
              <a:t>Just because a TD can be used to describe a toaster that doesn’t mean it can be used as a toaster. Can’t do everything.</a:t>
            </a:r>
            <a:endParaRPr/>
          </a:p>
          <a:p>
            <a:pPr indent="-334327" lvl="0" marL="457200" rtl="0" algn="l">
              <a:spcBef>
                <a:spcPts val="0"/>
              </a:spcBef>
              <a:spcAft>
                <a:spcPts val="0"/>
              </a:spcAft>
              <a:buSzPct val="100000"/>
              <a:buAutoNum type="arabicPeriod"/>
            </a:pPr>
            <a:r>
              <a:rPr lang="en"/>
              <a:t>SecurityScheme definition (5.3.3.1)</a:t>
            </a:r>
            <a:endParaRPr/>
          </a:p>
          <a:p>
            <a:pPr indent="-310832" lvl="1" marL="914400" rtl="0" algn="l">
              <a:spcBef>
                <a:spcPts val="0"/>
              </a:spcBef>
              <a:spcAft>
                <a:spcPts val="0"/>
              </a:spcAft>
              <a:buSzPct val="100000"/>
              <a:buAutoNum type="alphaLcPeriod"/>
            </a:pPr>
            <a:r>
              <a:rPr lang="en"/>
              <a:t>The </a:t>
            </a:r>
            <a:r>
              <a:rPr lang="en"/>
              <a:t>fourth</a:t>
            </a:r>
            <a:r>
              <a:rPr lang="en"/>
              <a:t> paragraph: "Security schemes generally may require additional authentication parameters, such as a password or key. The location of this information is indicated by the value associated with the name in, often in combination with the value associated with name."</a:t>
            </a:r>
            <a:endParaRPr/>
          </a:p>
          <a:p>
            <a:pPr indent="-310832" lvl="1" marL="914400" rtl="0" algn="l">
              <a:spcBef>
                <a:spcPts val="0"/>
              </a:spcBef>
              <a:spcAft>
                <a:spcPts val="0"/>
              </a:spcAft>
              <a:buSzPct val="100000"/>
              <a:buAutoNum type="alphaLcPeriod"/>
            </a:pPr>
            <a:r>
              <a:rPr lang="en"/>
              <a:t>I don’t understand this sentence. Is this an example of security through obscurity?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a:t>
            </a:r>
            <a:endParaRPr/>
          </a:p>
        </p:txBody>
      </p:sp>
      <p:sp>
        <p:nvSpPr>
          <p:cNvPr id="404" name="Google Shape;404;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Improve WoT interoperability.</a:t>
            </a:r>
            <a:endParaRPr/>
          </a:p>
          <a:p>
            <a:pPr indent="0" lvl="0" marL="0" rtl="0" algn="l">
              <a:spcBef>
                <a:spcPts val="1200"/>
              </a:spcBef>
              <a:spcAft>
                <a:spcPts val="0"/>
              </a:spcAft>
              <a:buNone/>
            </a:pPr>
            <a:r>
              <a:rPr lang="en"/>
              <a:t>Websocket and Mqtt transport protocol implementations.</a:t>
            </a:r>
            <a:endParaRPr/>
          </a:p>
          <a:p>
            <a:pPr indent="0" lvl="0" marL="0" rtl="0" algn="l">
              <a:spcBef>
                <a:spcPts val="1200"/>
              </a:spcBef>
              <a:spcAft>
                <a:spcPts val="0"/>
              </a:spcAft>
              <a:buNone/>
            </a:pPr>
            <a:r>
              <a:rPr lang="en"/>
              <a:t>Lots .. LOTS .. more IoT protocol bindings (once things are stable).</a:t>
            </a:r>
            <a:endParaRPr/>
          </a:p>
          <a:p>
            <a:pPr indent="0" lvl="0" marL="0" rtl="0" algn="l">
              <a:spcBef>
                <a:spcPts val="1200"/>
              </a:spcBef>
              <a:spcAft>
                <a:spcPts val="0"/>
              </a:spcAft>
              <a:buNone/>
            </a:pPr>
            <a:r>
              <a:rPr lang="en"/>
              <a:t>A HiveOT bridge to connect Hub instances, building a real hive of hubs.</a:t>
            </a:r>
            <a:endParaRPr/>
          </a:p>
          <a:p>
            <a:pPr indent="0" lvl="0" marL="0" rtl="0" algn="l">
              <a:spcBef>
                <a:spcPts val="1200"/>
              </a:spcBef>
              <a:spcAft>
                <a:spcPts val="0"/>
              </a:spcAft>
              <a:buNone/>
            </a:pPr>
            <a:r>
              <a:rPr lang="en"/>
              <a:t>… apparently a lot more work …</a:t>
            </a:r>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333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HiveOT?</a:t>
            </a:r>
            <a:endParaRPr/>
          </a:p>
        </p:txBody>
      </p:sp>
      <p:sp>
        <p:nvSpPr>
          <p:cNvPr id="84" name="Google Shape;84;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A long time ago, like in 2010, there was a pump house. But, there were questions…</a:t>
            </a:r>
            <a:endParaRPr/>
          </a:p>
          <a:p>
            <a:pPr indent="0" lvl="0" marL="0" rtl="0" algn="l">
              <a:spcBef>
                <a:spcPts val="1200"/>
              </a:spcBef>
              <a:spcAft>
                <a:spcPts val="0"/>
              </a:spcAft>
              <a:buNone/>
            </a:pPr>
            <a:r>
              <a:rPr lang="en"/>
              <a:t>Does the heater still work?</a:t>
            </a:r>
            <a:endParaRPr/>
          </a:p>
          <a:p>
            <a:pPr indent="0" lvl="0" marL="0" rtl="0" algn="l">
              <a:spcBef>
                <a:spcPts val="1200"/>
              </a:spcBef>
              <a:spcAft>
                <a:spcPts val="0"/>
              </a:spcAft>
              <a:buNone/>
            </a:pPr>
            <a:r>
              <a:rPr lang="en"/>
              <a:t>Will it freeze in there?</a:t>
            </a:r>
            <a:endParaRPr/>
          </a:p>
          <a:p>
            <a:pPr indent="0" lvl="0" marL="0" rtl="0" algn="l">
              <a:spcBef>
                <a:spcPts val="1200"/>
              </a:spcBef>
              <a:spcAft>
                <a:spcPts val="0"/>
              </a:spcAft>
              <a:buNone/>
            </a:pPr>
            <a:r>
              <a:rPr lang="en"/>
              <a:t>How much energy is it using?</a:t>
            </a:r>
            <a:endParaRPr/>
          </a:p>
          <a:p>
            <a:pPr indent="0" lvl="0" marL="0" rtl="0" algn="l">
              <a:spcBef>
                <a:spcPts val="1200"/>
              </a:spcBef>
              <a:spcAft>
                <a:spcPts val="0"/>
              </a:spcAft>
              <a:buNone/>
            </a:pPr>
            <a:r>
              <a:rPr lang="en"/>
              <a:t>Any ‘unauthorized’ </a:t>
            </a:r>
            <a:r>
              <a:rPr lang="en" strike="sngStrike"/>
              <a:t>minions</a:t>
            </a:r>
            <a:r>
              <a:rPr lang="en"/>
              <a:t> visitors?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So many questions! </a:t>
            </a:r>
            <a:endParaRPr/>
          </a:p>
          <a:p>
            <a:pPr indent="0" lvl="0" marL="0" rtl="0" algn="l">
              <a:spcBef>
                <a:spcPts val="1200"/>
              </a:spcBef>
              <a:spcAft>
                <a:spcPts val="1200"/>
              </a:spcAft>
              <a:buNone/>
            </a:pPr>
            <a:r>
              <a:t/>
            </a:r>
            <a:endParaRPr/>
          </a:p>
        </p:txBody>
      </p:sp>
      <p:pic>
        <p:nvPicPr>
          <p:cNvPr id="85" name="Google Shape;85;p17"/>
          <p:cNvPicPr preferRelativeResize="0"/>
          <p:nvPr/>
        </p:nvPicPr>
        <p:blipFill>
          <a:blip r:embed="rId3">
            <a:alphaModFix/>
          </a:blip>
          <a:stretch>
            <a:fillRect/>
          </a:stretch>
        </p:blipFill>
        <p:spPr>
          <a:xfrm>
            <a:off x="4919150" y="1660450"/>
            <a:ext cx="3807325" cy="2713725"/>
          </a:xfrm>
          <a:prstGeom prst="rect">
            <a:avLst/>
          </a:prstGeom>
          <a:noFill/>
          <a:ln>
            <a:noFill/>
          </a:ln>
        </p:spPr>
      </p:pic>
      <p:pic>
        <p:nvPicPr>
          <p:cNvPr id="86" name="Google Shape;86;p17"/>
          <p:cNvPicPr preferRelativeResize="0"/>
          <p:nvPr/>
        </p:nvPicPr>
        <p:blipFill>
          <a:blip r:embed="rId4">
            <a:alphaModFix/>
          </a:blip>
          <a:stretch>
            <a:fillRect/>
          </a:stretch>
        </p:blipFill>
        <p:spPr>
          <a:xfrm>
            <a:off x="6849700" y="2987550"/>
            <a:ext cx="480399" cy="4804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HiveOT - Evolution</a:t>
            </a:r>
            <a:endParaRPr/>
          </a:p>
        </p:txBody>
      </p:sp>
      <p:grpSp>
        <p:nvGrpSpPr>
          <p:cNvPr id="92" name="Google Shape;92;p18"/>
          <p:cNvGrpSpPr/>
          <p:nvPr/>
        </p:nvGrpSpPr>
        <p:grpSpPr>
          <a:xfrm>
            <a:off x="4669473" y="1787900"/>
            <a:ext cx="1342228" cy="1795800"/>
            <a:chOff x="4584944" y="1788572"/>
            <a:chExt cx="2329448" cy="1795800"/>
          </a:xfrm>
        </p:grpSpPr>
        <p:sp>
          <p:nvSpPr>
            <p:cNvPr id="93" name="Google Shape;93;p18"/>
            <p:cNvSpPr/>
            <p:nvPr/>
          </p:nvSpPr>
          <p:spPr>
            <a:xfrm>
              <a:off x="4955992" y="3078400"/>
              <a:ext cx="19584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 name="Google Shape;94;p18"/>
            <p:cNvGrpSpPr/>
            <p:nvPr/>
          </p:nvGrpSpPr>
          <p:grpSpPr>
            <a:xfrm>
              <a:off x="4584944" y="1788572"/>
              <a:ext cx="2054400" cy="1795800"/>
              <a:chOff x="4584944" y="1788572"/>
              <a:chExt cx="2054400" cy="1795800"/>
            </a:xfrm>
          </p:grpSpPr>
          <p:grpSp>
            <p:nvGrpSpPr>
              <p:cNvPr id="95" name="Google Shape;95;p18"/>
              <p:cNvGrpSpPr/>
              <p:nvPr/>
            </p:nvGrpSpPr>
            <p:grpSpPr>
              <a:xfrm>
                <a:off x="4909781" y="2800065"/>
                <a:ext cx="92400" cy="411825"/>
                <a:chOff x="947040" y="2563700"/>
                <a:chExt cx="92400" cy="411825"/>
              </a:xfrm>
            </p:grpSpPr>
            <p:cxnSp>
              <p:nvCxnSpPr>
                <p:cNvPr id="96" name="Google Shape;96;p18"/>
                <p:cNvCxnSpPr/>
                <p:nvPr/>
              </p:nvCxnSpPr>
              <p:spPr>
                <a:xfrm>
                  <a:off x="99324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97" name="Google Shape;97;p18"/>
                <p:cNvSpPr/>
                <p:nvPr/>
              </p:nvSpPr>
              <p:spPr>
                <a:xfrm>
                  <a:off x="94704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8"/>
              <p:cNvSpPr txBox="1"/>
              <p:nvPr/>
            </p:nvSpPr>
            <p:spPr>
              <a:xfrm>
                <a:off x="4584947" y="3212972"/>
                <a:ext cx="9726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100">
                    <a:latin typeface="Roboto"/>
                    <a:ea typeface="Roboto"/>
                    <a:cs typeface="Roboto"/>
                    <a:sym typeface="Roboto"/>
                  </a:rPr>
                  <a:t>2021</a:t>
                </a:r>
                <a:endParaRPr b="1" sz="1100">
                  <a:latin typeface="Roboto"/>
                  <a:ea typeface="Roboto"/>
                  <a:cs typeface="Roboto"/>
                  <a:sym typeface="Roboto"/>
                </a:endParaRPr>
              </a:p>
            </p:txBody>
          </p:sp>
          <p:sp>
            <p:nvSpPr>
              <p:cNvPr id="99" name="Google Shape;99;p18"/>
              <p:cNvSpPr txBox="1"/>
              <p:nvPr/>
            </p:nvSpPr>
            <p:spPr>
              <a:xfrm>
                <a:off x="4584944" y="1788572"/>
                <a:ext cx="2054400" cy="7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Roboto"/>
                    <a:ea typeface="Roboto"/>
                    <a:cs typeface="Roboto"/>
                    <a:sym typeface="Roboto"/>
                  </a:rPr>
                  <a:t>NGSI-LD based </a:t>
                </a:r>
                <a:endParaRPr b="1" sz="9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800">
                    <a:latin typeface="Roboto"/>
                    <a:ea typeface="Roboto"/>
                    <a:cs typeface="Roboto"/>
                    <a:sym typeface="Roboto"/>
                  </a:rPr>
                  <a:t>API based </a:t>
                </a:r>
                <a:r>
                  <a:rPr lang="en" sz="800">
                    <a:latin typeface="Roboto"/>
                    <a:ea typeface="Roboto"/>
                    <a:cs typeface="Roboto"/>
                    <a:sym typeface="Roboto"/>
                  </a:rPr>
                  <a:t>variant based on NGSI.</a:t>
                </a:r>
                <a:endParaRPr sz="800">
                  <a:latin typeface="Roboto"/>
                  <a:ea typeface="Roboto"/>
                  <a:cs typeface="Roboto"/>
                  <a:sym typeface="Roboto"/>
                </a:endParaRPr>
              </a:p>
            </p:txBody>
          </p:sp>
        </p:grpSp>
      </p:grpSp>
      <p:grpSp>
        <p:nvGrpSpPr>
          <p:cNvPr id="100" name="Google Shape;100;p18"/>
          <p:cNvGrpSpPr/>
          <p:nvPr/>
        </p:nvGrpSpPr>
        <p:grpSpPr>
          <a:xfrm>
            <a:off x="5757726" y="2698075"/>
            <a:ext cx="1805759" cy="1732500"/>
            <a:chOff x="6435793" y="2702591"/>
            <a:chExt cx="2721156" cy="1732500"/>
          </a:xfrm>
        </p:grpSpPr>
        <p:sp>
          <p:nvSpPr>
            <p:cNvPr id="101" name="Google Shape;101;p18"/>
            <p:cNvSpPr/>
            <p:nvPr/>
          </p:nvSpPr>
          <p:spPr>
            <a:xfrm>
              <a:off x="6807650" y="3079475"/>
              <a:ext cx="2349300" cy="133500"/>
            </a:xfrm>
            <a:prstGeom prst="rect">
              <a:avLst/>
            </a:prstGeom>
            <a:solidFill>
              <a:srgbClr val="0856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8"/>
            <p:cNvGrpSpPr/>
            <p:nvPr/>
          </p:nvGrpSpPr>
          <p:grpSpPr>
            <a:xfrm>
              <a:off x="6435793" y="2702591"/>
              <a:ext cx="2455500" cy="1732500"/>
              <a:chOff x="6435793" y="2702591"/>
              <a:chExt cx="2455500" cy="1732500"/>
            </a:xfrm>
          </p:grpSpPr>
          <p:grpSp>
            <p:nvGrpSpPr>
              <p:cNvPr id="103" name="Google Shape;103;p18"/>
              <p:cNvGrpSpPr/>
              <p:nvPr/>
            </p:nvGrpSpPr>
            <p:grpSpPr>
              <a:xfrm rot="10800000">
                <a:off x="6760035" y="3079467"/>
                <a:ext cx="92400" cy="411825"/>
                <a:chOff x="2070100" y="2563700"/>
                <a:chExt cx="92400" cy="411825"/>
              </a:xfrm>
            </p:grpSpPr>
            <p:cxnSp>
              <p:nvCxnSpPr>
                <p:cNvPr id="104" name="Google Shape;104;p18"/>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05" name="Google Shape;105;p18"/>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 name="Google Shape;106;p18"/>
              <p:cNvSpPr txBox="1"/>
              <p:nvPr/>
            </p:nvSpPr>
            <p:spPr>
              <a:xfrm>
                <a:off x="6435794" y="2702591"/>
                <a:ext cx="14241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2022/2023</a:t>
                </a:r>
                <a:endParaRPr b="1" sz="1200">
                  <a:latin typeface="Roboto"/>
                  <a:ea typeface="Roboto"/>
                  <a:cs typeface="Roboto"/>
                  <a:sym typeface="Roboto"/>
                </a:endParaRPr>
              </a:p>
            </p:txBody>
          </p:sp>
          <p:sp>
            <p:nvSpPr>
              <p:cNvPr id="107" name="Google Shape;107;p18"/>
              <p:cNvSpPr txBox="1"/>
              <p:nvPr/>
            </p:nvSpPr>
            <p:spPr>
              <a:xfrm>
                <a:off x="6435793" y="3491291"/>
                <a:ext cx="24555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Roboto"/>
                    <a:ea typeface="Roboto"/>
                    <a:cs typeface="Roboto"/>
                    <a:sym typeface="Roboto"/>
                  </a:rPr>
                  <a:t>gRPC / Cap’nProto</a:t>
                </a:r>
                <a:endParaRPr b="1" sz="9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800">
                    <a:latin typeface="Roboto"/>
                    <a:ea typeface="Roboto"/>
                    <a:cs typeface="Roboto"/>
                    <a:sym typeface="Roboto"/>
                  </a:rPr>
                  <a:t>RPC based variants to explore RPC instead of message bus approach.</a:t>
                </a:r>
                <a:endParaRPr b="1" sz="800">
                  <a:latin typeface="Roboto"/>
                  <a:ea typeface="Roboto"/>
                  <a:cs typeface="Roboto"/>
                  <a:sym typeface="Roboto"/>
                </a:endParaRPr>
              </a:p>
            </p:txBody>
          </p:sp>
        </p:grpSp>
      </p:grpSp>
      <p:grpSp>
        <p:nvGrpSpPr>
          <p:cNvPr id="108" name="Google Shape;108;p18"/>
          <p:cNvGrpSpPr/>
          <p:nvPr/>
        </p:nvGrpSpPr>
        <p:grpSpPr>
          <a:xfrm>
            <a:off x="2152842" y="1787899"/>
            <a:ext cx="1491133" cy="1880564"/>
            <a:chOff x="495991" y="2001695"/>
            <a:chExt cx="2395009" cy="1584968"/>
          </a:xfrm>
        </p:grpSpPr>
        <p:sp>
          <p:nvSpPr>
            <p:cNvPr id="109" name="Google Shape;109;p18"/>
            <p:cNvSpPr/>
            <p:nvPr/>
          </p:nvSpPr>
          <p:spPr>
            <a:xfrm>
              <a:off x="932600" y="3079475"/>
              <a:ext cx="19584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8"/>
            <p:cNvGrpSpPr/>
            <p:nvPr/>
          </p:nvGrpSpPr>
          <p:grpSpPr>
            <a:xfrm>
              <a:off x="495991" y="2001695"/>
              <a:ext cx="2353101" cy="1584968"/>
              <a:chOff x="495991" y="2001695"/>
              <a:chExt cx="2353101" cy="1584968"/>
            </a:xfrm>
          </p:grpSpPr>
          <p:sp>
            <p:nvSpPr>
              <p:cNvPr id="111" name="Google Shape;111;p18"/>
              <p:cNvSpPr txBox="1"/>
              <p:nvPr/>
            </p:nvSpPr>
            <p:spPr>
              <a:xfrm>
                <a:off x="495991" y="3215263"/>
                <a:ext cx="871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900">
                    <a:latin typeface="Roboto"/>
                    <a:ea typeface="Roboto"/>
                    <a:cs typeface="Roboto"/>
                    <a:sym typeface="Roboto"/>
                  </a:rPr>
                  <a:t>2019</a:t>
                </a:r>
                <a:endParaRPr b="1" sz="900">
                  <a:latin typeface="Roboto"/>
                  <a:ea typeface="Roboto"/>
                  <a:cs typeface="Roboto"/>
                  <a:sym typeface="Roboto"/>
                </a:endParaRPr>
              </a:p>
            </p:txBody>
          </p:sp>
          <p:grpSp>
            <p:nvGrpSpPr>
              <p:cNvPr id="112" name="Google Shape;112;p18"/>
              <p:cNvGrpSpPr/>
              <p:nvPr/>
            </p:nvGrpSpPr>
            <p:grpSpPr>
              <a:xfrm>
                <a:off x="881025" y="2800065"/>
                <a:ext cx="92400" cy="411825"/>
                <a:chOff x="845575" y="2563700"/>
                <a:chExt cx="92400" cy="411825"/>
              </a:xfrm>
            </p:grpSpPr>
            <p:cxnSp>
              <p:nvCxnSpPr>
                <p:cNvPr id="113" name="Google Shape;113;p18"/>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14" name="Google Shape;114;p18"/>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8"/>
              <p:cNvSpPr txBox="1"/>
              <p:nvPr/>
            </p:nvSpPr>
            <p:spPr>
              <a:xfrm>
                <a:off x="542391" y="2001695"/>
                <a:ext cx="2306700" cy="79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myzone</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700">
                    <a:latin typeface="Roboto"/>
                    <a:ea typeface="Roboto"/>
                    <a:cs typeface="Roboto"/>
                    <a:sym typeface="Roboto"/>
                  </a:rPr>
                  <a:t>MyZone provides a 'it just works' approach to IoT data collection and automation using IoT sensors, devices and services.</a:t>
                </a:r>
                <a:endParaRPr b="1" sz="700">
                  <a:latin typeface="Roboto"/>
                  <a:ea typeface="Roboto"/>
                  <a:cs typeface="Roboto"/>
                  <a:sym typeface="Roboto"/>
                </a:endParaRPr>
              </a:p>
            </p:txBody>
          </p:sp>
        </p:grpSp>
      </p:grpSp>
      <p:grpSp>
        <p:nvGrpSpPr>
          <p:cNvPr id="116" name="Google Shape;116;p18"/>
          <p:cNvGrpSpPr/>
          <p:nvPr/>
        </p:nvGrpSpPr>
        <p:grpSpPr>
          <a:xfrm>
            <a:off x="3418554" y="2699634"/>
            <a:ext cx="1454407" cy="1732490"/>
            <a:chOff x="2601073" y="2702603"/>
            <a:chExt cx="1998910" cy="1732490"/>
          </a:xfrm>
        </p:grpSpPr>
        <p:sp>
          <p:nvSpPr>
            <p:cNvPr id="117" name="Google Shape;117;p18"/>
            <p:cNvSpPr/>
            <p:nvPr/>
          </p:nvSpPr>
          <p:spPr>
            <a:xfrm>
              <a:off x="2895270" y="3079467"/>
              <a:ext cx="1704600" cy="133500"/>
            </a:xfrm>
            <a:prstGeom prst="rect">
              <a:avLst/>
            </a:prstGeom>
            <a:solidFill>
              <a:srgbClr val="0856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 name="Google Shape;118;p18"/>
            <p:cNvGrpSpPr/>
            <p:nvPr/>
          </p:nvGrpSpPr>
          <p:grpSpPr>
            <a:xfrm>
              <a:off x="2601073" y="2702603"/>
              <a:ext cx="1998910" cy="1732490"/>
              <a:chOff x="2601073" y="2702603"/>
              <a:chExt cx="1998910" cy="1732490"/>
            </a:xfrm>
          </p:grpSpPr>
          <p:sp>
            <p:nvSpPr>
              <p:cNvPr id="119" name="Google Shape;119;p18"/>
              <p:cNvSpPr txBox="1"/>
              <p:nvPr/>
            </p:nvSpPr>
            <p:spPr>
              <a:xfrm>
                <a:off x="2601073" y="2702603"/>
                <a:ext cx="8541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000">
                    <a:latin typeface="Roboto"/>
                    <a:ea typeface="Roboto"/>
                    <a:cs typeface="Roboto"/>
                    <a:sym typeface="Roboto"/>
                  </a:rPr>
                  <a:t>2020</a:t>
                </a:r>
                <a:endParaRPr b="1" sz="1000">
                  <a:latin typeface="Roboto"/>
                  <a:ea typeface="Roboto"/>
                  <a:cs typeface="Roboto"/>
                  <a:sym typeface="Roboto"/>
                </a:endParaRPr>
              </a:p>
            </p:txBody>
          </p:sp>
          <p:grpSp>
            <p:nvGrpSpPr>
              <p:cNvPr id="120" name="Google Shape;120;p18"/>
              <p:cNvGrpSpPr/>
              <p:nvPr/>
            </p:nvGrpSpPr>
            <p:grpSpPr>
              <a:xfrm rot="10800000">
                <a:off x="2849073" y="3079467"/>
                <a:ext cx="92400" cy="411825"/>
                <a:chOff x="2070100" y="2563700"/>
                <a:chExt cx="92400" cy="411825"/>
              </a:xfrm>
            </p:grpSpPr>
            <p:cxnSp>
              <p:nvCxnSpPr>
                <p:cNvPr id="121" name="Google Shape;121;p18"/>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22" name="Google Shape;122;p18"/>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 name="Google Shape;123;p18"/>
              <p:cNvSpPr txBox="1"/>
              <p:nvPr/>
            </p:nvSpPr>
            <p:spPr>
              <a:xfrm>
                <a:off x="2641584" y="3491292"/>
                <a:ext cx="19584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Roboto"/>
                    <a:ea typeface="Roboto"/>
                    <a:cs typeface="Roboto"/>
                    <a:sym typeface="Roboto"/>
                  </a:rPr>
                  <a:t>iotdomain</a:t>
                </a:r>
                <a:endParaRPr b="1" sz="900">
                  <a:latin typeface="Roboto"/>
                  <a:ea typeface="Roboto"/>
                  <a:cs typeface="Roboto"/>
                  <a:sym typeface="Roboto"/>
                </a:endParaRPr>
              </a:p>
              <a:p>
                <a:pPr indent="0" lvl="0" marL="0" rtl="0" algn="l">
                  <a:spcBef>
                    <a:spcPts val="0"/>
                  </a:spcBef>
                  <a:spcAft>
                    <a:spcPts val="0"/>
                  </a:spcAft>
                  <a:buNone/>
                </a:pPr>
                <a:r>
                  <a:t/>
                </a:r>
                <a:endParaRPr b="1" sz="900">
                  <a:latin typeface="Roboto"/>
                  <a:ea typeface="Roboto"/>
                  <a:cs typeface="Roboto"/>
                  <a:sym typeface="Roboto"/>
                </a:endParaRPr>
              </a:p>
              <a:p>
                <a:pPr indent="0" lvl="0" marL="0" rtl="0" algn="l">
                  <a:spcBef>
                    <a:spcPts val="0"/>
                  </a:spcBef>
                  <a:spcAft>
                    <a:spcPts val="0"/>
                  </a:spcAft>
                  <a:buNone/>
                </a:pPr>
                <a:r>
                  <a:rPr lang="en" sz="800"/>
                  <a:t>Simple standard for M2M discovery and exchange of information from IoT devices and related services.</a:t>
                </a:r>
                <a:endParaRPr b="1" sz="300">
                  <a:latin typeface="Roboto"/>
                  <a:ea typeface="Roboto"/>
                  <a:cs typeface="Roboto"/>
                  <a:sym typeface="Roboto"/>
                </a:endParaRPr>
              </a:p>
            </p:txBody>
          </p:sp>
        </p:grpSp>
      </p:grpSp>
      <p:grpSp>
        <p:nvGrpSpPr>
          <p:cNvPr id="124" name="Google Shape;124;p18"/>
          <p:cNvGrpSpPr/>
          <p:nvPr/>
        </p:nvGrpSpPr>
        <p:grpSpPr>
          <a:xfrm>
            <a:off x="7330501" y="1782250"/>
            <a:ext cx="1638549" cy="1795800"/>
            <a:chOff x="4481611" y="1788585"/>
            <a:chExt cx="2839773" cy="1795800"/>
          </a:xfrm>
        </p:grpSpPr>
        <p:sp>
          <p:nvSpPr>
            <p:cNvPr id="125" name="Google Shape;125;p18"/>
            <p:cNvSpPr/>
            <p:nvPr/>
          </p:nvSpPr>
          <p:spPr>
            <a:xfrm>
              <a:off x="4849302" y="3079475"/>
              <a:ext cx="19584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8"/>
            <p:cNvGrpSpPr/>
            <p:nvPr/>
          </p:nvGrpSpPr>
          <p:grpSpPr>
            <a:xfrm>
              <a:off x="4481611" y="1788585"/>
              <a:ext cx="2839773" cy="1795800"/>
              <a:chOff x="4481611" y="1788585"/>
              <a:chExt cx="2839773" cy="1795800"/>
            </a:xfrm>
          </p:grpSpPr>
          <p:grpSp>
            <p:nvGrpSpPr>
              <p:cNvPr id="127" name="Google Shape;127;p18"/>
              <p:cNvGrpSpPr/>
              <p:nvPr/>
            </p:nvGrpSpPr>
            <p:grpSpPr>
              <a:xfrm>
                <a:off x="4808316" y="2800065"/>
                <a:ext cx="92400" cy="411825"/>
                <a:chOff x="845575" y="2563700"/>
                <a:chExt cx="92400" cy="411825"/>
              </a:xfrm>
            </p:grpSpPr>
            <p:cxnSp>
              <p:nvCxnSpPr>
                <p:cNvPr id="128" name="Google Shape;128;p18"/>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29" name="Google Shape;129;p18"/>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 name="Google Shape;130;p18"/>
              <p:cNvSpPr txBox="1"/>
              <p:nvPr/>
            </p:nvSpPr>
            <p:spPr>
              <a:xfrm>
                <a:off x="4481611" y="3212985"/>
                <a:ext cx="2584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300">
                    <a:latin typeface="Roboto"/>
                    <a:ea typeface="Roboto"/>
                    <a:cs typeface="Roboto"/>
                    <a:sym typeface="Roboto"/>
                  </a:rPr>
                  <a:t>2024 and beyond</a:t>
                </a:r>
                <a:endParaRPr b="1" sz="1300">
                  <a:latin typeface="Roboto"/>
                  <a:ea typeface="Roboto"/>
                  <a:cs typeface="Roboto"/>
                  <a:sym typeface="Roboto"/>
                </a:endParaRPr>
              </a:p>
            </p:txBody>
          </p:sp>
          <p:sp>
            <p:nvSpPr>
              <p:cNvPr id="131" name="Google Shape;131;p18"/>
              <p:cNvSpPr txBox="1"/>
              <p:nvPr/>
            </p:nvSpPr>
            <p:spPr>
              <a:xfrm>
                <a:off x="4617484" y="1788585"/>
                <a:ext cx="2703900" cy="9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HiveOT</a:t>
                </a:r>
                <a:endParaRPr b="1" sz="12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900">
                    <a:solidFill>
                      <a:schemeClr val="dk1"/>
                    </a:solidFill>
                    <a:latin typeface="Roboto"/>
                    <a:ea typeface="Roboto"/>
                    <a:cs typeface="Roboto"/>
                    <a:sym typeface="Roboto"/>
                  </a:rPr>
                  <a:t>Redesign based on </a:t>
                </a:r>
                <a:r>
                  <a:rPr lang="en" sz="900">
                    <a:solidFill>
                      <a:schemeClr val="dk1"/>
                    </a:solidFill>
                    <a:latin typeface="Roboto"/>
                    <a:ea typeface="Roboto"/>
                    <a:cs typeface="Roboto"/>
                    <a:sym typeface="Roboto"/>
                  </a:rPr>
                  <a:t>WoT TD-1.1</a:t>
                </a:r>
                <a:r>
                  <a:rPr lang="en" sz="900">
                    <a:latin typeface="Roboto"/>
                    <a:ea typeface="Roboto"/>
                    <a:cs typeface="Roboto"/>
                    <a:sym typeface="Roboto"/>
                  </a:rPr>
                  <a:t> web of things.</a:t>
                </a:r>
                <a:br>
                  <a:rPr lang="en" sz="900">
                    <a:latin typeface="Roboto"/>
                    <a:ea typeface="Roboto"/>
                    <a:cs typeface="Roboto"/>
                    <a:sym typeface="Roboto"/>
                  </a:rPr>
                </a:br>
                <a:r>
                  <a:rPr lang="en" sz="900">
                    <a:latin typeface="Roboto"/>
                    <a:ea typeface="Roboto"/>
                    <a:cs typeface="Roboto"/>
                    <a:sym typeface="Roboto"/>
                  </a:rPr>
                  <a:t>Multi-protocol.</a:t>
                </a:r>
                <a:endParaRPr sz="900">
                  <a:latin typeface="Roboto"/>
                  <a:ea typeface="Roboto"/>
                  <a:cs typeface="Roboto"/>
                  <a:sym typeface="Roboto"/>
                </a:endParaRPr>
              </a:p>
            </p:txBody>
          </p:sp>
        </p:grpSp>
      </p:grpSp>
      <p:grpSp>
        <p:nvGrpSpPr>
          <p:cNvPr id="132" name="Google Shape;132;p18"/>
          <p:cNvGrpSpPr/>
          <p:nvPr/>
        </p:nvGrpSpPr>
        <p:grpSpPr>
          <a:xfrm>
            <a:off x="1100699" y="2701088"/>
            <a:ext cx="1391241" cy="1732488"/>
            <a:chOff x="2498579" y="2702603"/>
            <a:chExt cx="2171100" cy="1732488"/>
          </a:xfrm>
        </p:grpSpPr>
        <p:sp>
          <p:nvSpPr>
            <p:cNvPr id="133" name="Google Shape;133;p18"/>
            <p:cNvSpPr/>
            <p:nvPr/>
          </p:nvSpPr>
          <p:spPr>
            <a:xfrm>
              <a:off x="2895270" y="3079467"/>
              <a:ext cx="1704600" cy="133500"/>
            </a:xfrm>
            <a:prstGeom prst="rect">
              <a:avLst/>
            </a:prstGeom>
            <a:solidFill>
              <a:srgbClr val="0856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 name="Google Shape;134;p18"/>
            <p:cNvGrpSpPr/>
            <p:nvPr/>
          </p:nvGrpSpPr>
          <p:grpSpPr>
            <a:xfrm>
              <a:off x="2498579" y="2702603"/>
              <a:ext cx="2171100" cy="1732488"/>
              <a:chOff x="2498579" y="2702603"/>
              <a:chExt cx="2171100" cy="1732488"/>
            </a:xfrm>
          </p:grpSpPr>
          <p:sp>
            <p:nvSpPr>
              <p:cNvPr id="135" name="Google Shape;135;p18"/>
              <p:cNvSpPr txBox="1"/>
              <p:nvPr/>
            </p:nvSpPr>
            <p:spPr>
              <a:xfrm>
                <a:off x="2601066" y="2702603"/>
                <a:ext cx="9090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latin typeface="Roboto"/>
                    <a:ea typeface="Roboto"/>
                    <a:cs typeface="Roboto"/>
                    <a:sym typeface="Roboto"/>
                  </a:rPr>
                  <a:t>2017</a:t>
                </a:r>
                <a:endParaRPr b="1" sz="800">
                  <a:latin typeface="Roboto"/>
                  <a:ea typeface="Roboto"/>
                  <a:cs typeface="Roboto"/>
                  <a:sym typeface="Roboto"/>
                </a:endParaRPr>
              </a:p>
            </p:txBody>
          </p:sp>
          <p:grpSp>
            <p:nvGrpSpPr>
              <p:cNvPr id="136" name="Google Shape;136;p18"/>
              <p:cNvGrpSpPr/>
              <p:nvPr/>
            </p:nvGrpSpPr>
            <p:grpSpPr>
              <a:xfrm rot="10800000">
                <a:off x="2849073" y="3079467"/>
                <a:ext cx="92400" cy="411825"/>
                <a:chOff x="2070100" y="2563700"/>
                <a:chExt cx="92400" cy="411825"/>
              </a:xfrm>
            </p:grpSpPr>
            <p:cxnSp>
              <p:nvCxnSpPr>
                <p:cNvPr id="137" name="Google Shape;137;p18"/>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38" name="Google Shape;138;p18"/>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8"/>
              <p:cNvSpPr txBox="1"/>
              <p:nvPr/>
            </p:nvSpPr>
            <p:spPr>
              <a:xfrm>
                <a:off x="2498579" y="3491290"/>
                <a:ext cx="21711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latin typeface="Roboto"/>
                    <a:ea typeface="Roboto"/>
                    <a:cs typeface="Roboto"/>
                    <a:sym typeface="Roboto"/>
                  </a:rPr>
                  <a:t>Iot train</a:t>
                </a:r>
                <a:endParaRPr b="1" sz="700">
                  <a:latin typeface="Roboto"/>
                  <a:ea typeface="Roboto"/>
                  <a:cs typeface="Roboto"/>
                  <a:sym typeface="Roboto"/>
                </a:endParaRPr>
              </a:p>
              <a:p>
                <a:pPr indent="0" lvl="0" marL="0" rtl="0" algn="l">
                  <a:spcBef>
                    <a:spcPts val="0"/>
                  </a:spcBef>
                  <a:spcAft>
                    <a:spcPts val="0"/>
                  </a:spcAft>
                  <a:buNone/>
                </a:pPr>
                <a:r>
                  <a:t/>
                </a:r>
                <a:endParaRPr b="1" sz="900">
                  <a:latin typeface="Roboto"/>
                  <a:ea typeface="Roboto"/>
                  <a:cs typeface="Roboto"/>
                  <a:sym typeface="Roboto"/>
                </a:endParaRPr>
              </a:p>
              <a:p>
                <a:pPr indent="0" lvl="0" marL="0" rtl="0" algn="l">
                  <a:spcBef>
                    <a:spcPts val="0"/>
                  </a:spcBef>
                  <a:spcAft>
                    <a:spcPts val="0"/>
                  </a:spcAft>
                  <a:buNone/>
                </a:pPr>
                <a:r>
                  <a:rPr lang="en" sz="700">
                    <a:solidFill>
                      <a:srgbClr val="3A383F"/>
                    </a:solidFill>
                    <a:highlight>
                      <a:srgbClr val="FFFFFF"/>
                    </a:highlight>
                    <a:latin typeface="Roboto"/>
                    <a:ea typeface="Roboto"/>
                    <a:cs typeface="Roboto"/>
                    <a:sym typeface="Roboto"/>
                  </a:rPr>
                  <a:t>Connecting IoT devices and services using MQTT.</a:t>
                </a:r>
                <a:endParaRPr b="1" sz="100">
                  <a:latin typeface="Roboto"/>
                  <a:ea typeface="Roboto"/>
                  <a:cs typeface="Roboto"/>
                  <a:sym typeface="Roboto"/>
                </a:endParaRPr>
              </a:p>
            </p:txBody>
          </p:sp>
        </p:grpSp>
      </p:grpSp>
      <p:sp>
        <p:nvSpPr>
          <p:cNvPr id="140" name="Google Shape;140;p18"/>
          <p:cNvSpPr/>
          <p:nvPr/>
        </p:nvSpPr>
        <p:spPr>
          <a:xfrm>
            <a:off x="678725" y="3070900"/>
            <a:ext cx="683400" cy="158400"/>
          </a:xfrm>
          <a:prstGeom prst="rect">
            <a:avLst/>
          </a:prstGeom>
          <a:gradFill>
            <a:gsLst>
              <a:gs pos="0">
                <a:srgbClr val="DCECD5"/>
              </a:gs>
              <a:gs pos="100000">
                <a:srgbClr val="92BC81"/>
              </a:gs>
            </a:gsLst>
            <a:lin ang="0" scaled="0"/>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8"/>
          <p:cNvSpPr txBox="1"/>
          <p:nvPr/>
        </p:nvSpPr>
        <p:spPr>
          <a:xfrm>
            <a:off x="248375" y="2987300"/>
            <a:ext cx="4797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2"/>
                </a:solidFill>
              </a:rPr>
              <a:t>lost in time…</a:t>
            </a:r>
            <a:endParaRPr sz="600">
              <a:solidFill>
                <a:schemeClr val="dk2"/>
              </a:solidFill>
            </a:endParaRPr>
          </a:p>
        </p:txBody>
      </p:sp>
      <p:sp>
        <p:nvSpPr>
          <p:cNvPr id="142" name="Google Shape;142;p18"/>
          <p:cNvSpPr txBox="1"/>
          <p:nvPr/>
        </p:nvSpPr>
        <p:spPr>
          <a:xfrm>
            <a:off x="7959050" y="4751200"/>
            <a:ext cx="1151100" cy="3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(Because its fun)</a:t>
            </a:r>
            <a:endParaRPr sz="10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9"/>
          <p:cNvSpPr txBox="1"/>
          <p:nvPr>
            <p:ph type="title"/>
          </p:nvPr>
        </p:nvSpPr>
        <p:spPr>
          <a:xfrm>
            <a:off x="311700" y="3127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Security Of Things - concerns</a:t>
            </a:r>
            <a:endParaRPr/>
          </a:p>
        </p:txBody>
      </p:sp>
      <p:sp>
        <p:nvSpPr>
          <p:cNvPr id="148" name="Google Shape;148;p19"/>
          <p:cNvSpPr txBox="1"/>
          <p:nvPr>
            <p:ph idx="1" type="body"/>
          </p:nvPr>
        </p:nvSpPr>
        <p:spPr>
          <a:xfrm>
            <a:off x="311700" y="1152475"/>
            <a:ext cx="51438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350">
                <a:solidFill>
                  <a:srgbClr val="666666"/>
                </a:solidFill>
                <a:highlight>
                  <a:srgbClr val="FFFFFF"/>
                </a:highlight>
              </a:rPr>
              <a:t>IoT devices have a particularly large </a:t>
            </a:r>
            <a:r>
              <a:rPr lang="en" sz="1350" u="sng">
                <a:solidFill>
                  <a:srgbClr val="007CAD"/>
                </a:solidFill>
                <a:highlight>
                  <a:srgbClr val="FFFFFF"/>
                </a:highlight>
                <a:hlinkClick r:id="rId3">
                  <a:extLst>
                    <a:ext uri="{A12FA001-AC4F-418D-AE19-62706E023703}">
                      <ahyp:hlinkClr val="tx"/>
                    </a:ext>
                  </a:extLst>
                </a:hlinkClick>
              </a:rPr>
              <a:t>attack surface</a:t>
            </a:r>
            <a:r>
              <a:rPr lang="en" sz="1350">
                <a:solidFill>
                  <a:srgbClr val="666666"/>
                </a:solidFill>
                <a:highlight>
                  <a:srgbClr val="FFFFFF"/>
                </a:highlight>
              </a:rPr>
              <a:t> due to their internet-supported connectivity. </a:t>
            </a:r>
            <a:r>
              <a:rPr baseline="30000" i="1" lang="en" sz="1250">
                <a:solidFill>
                  <a:srgbClr val="666666"/>
                </a:solidFill>
                <a:highlight>
                  <a:srgbClr val="FFFFFF"/>
                </a:highlight>
              </a:rPr>
              <a:t>(1)</a:t>
            </a:r>
            <a:endParaRPr baseline="30000" i="1" sz="1250">
              <a:solidFill>
                <a:srgbClr val="666666"/>
              </a:solidFill>
              <a:highlight>
                <a:srgbClr val="FFFFFF"/>
              </a:highlight>
            </a:endParaRPr>
          </a:p>
          <a:p>
            <a:pPr indent="0" lvl="0" marL="0" rtl="0" algn="l">
              <a:spcBef>
                <a:spcPts val="1200"/>
              </a:spcBef>
              <a:spcAft>
                <a:spcPts val="0"/>
              </a:spcAft>
              <a:buNone/>
            </a:pPr>
            <a:r>
              <a:rPr lang="en" sz="1200"/>
              <a:t>Concerns:</a:t>
            </a:r>
            <a:endParaRPr sz="1200"/>
          </a:p>
          <a:p>
            <a:pPr indent="-304800" lvl="0" marL="457200" rtl="0" algn="l">
              <a:spcBef>
                <a:spcPts val="1200"/>
              </a:spcBef>
              <a:spcAft>
                <a:spcPts val="0"/>
              </a:spcAft>
              <a:buSzPts val="1200"/>
              <a:buChar char="●"/>
            </a:pPr>
            <a:r>
              <a:rPr lang="en" sz="1200"/>
              <a:t>Missing firmware updates</a:t>
            </a:r>
            <a:endParaRPr sz="1200"/>
          </a:p>
          <a:p>
            <a:pPr indent="-304800" lvl="0" marL="457200" rtl="0" algn="l">
              <a:spcBef>
                <a:spcPts val="0"/>
              </a:spcBef>
              <a:spcAft>
                <a:spcPts val="0"/>
              </a:spcAft>
              <a:buSzPts val="1200"/>
              <a:buChar char="●"/>
            </a:pPr>
            <a:r>
              <a:rPr lang="en" sz="1200"/>
              <a:t>Weak authentication</a:t>
            </a:r>
            <a:endParaRPr sz="1200"/>
          </a:p>
          <a:p>
            <a:pPr indent="-304800" lvl="0" marL="457200" rtl="0" algn="l">
              <a:spcBef>
                <a:spcPts val="0"/>
              </a:spcBef>
              <a:spcAft>
                <a:spcPts val="0"/>
              </a:spcAft>
              <a:buSzPts val="1200"/>
              <a:buChar char="●"/>
            </a:pPr>
            <a:r>
              <a:rPr lang="en" sz="1200"/>
              <a:t>Shared network access</a:t>
            </a:r>
            <a:endParaRPr sz="1200"/>
          </a:p>
          <a:p>
            <a:pPr indent="-304800" lvl="0" marL="457200" rtl="0" algn="l">
              <a:spcBef>
                <a:spcPts val="0"/>
              </a:spcBef>
              <a:spcAft>
                <a:spcPts val="0"/>
              </a:spcAft>
              <a:buSzPts val="1200"/>
              <a:buChar char="●"/>
            </a:pPr>
            <a:r>
              <a:rPr lang="en" sz="1200"/>
              <a:t>Lack of encryption</a:t>
            </a:r>
            <a:endParaRPr sz="1200"/>
          </a:p>
          <a:p>
            <a:pPr indent="-304800" lvl="0" marL="457200" rtl="0" algn="l">
              <a:spcBef>
                <a:spcPts val="0"/>
              </a:spcBef>
              <a:spcAft>
                <a:spcPts val="0"/>
              </a:spcAft>
              <a:buSzPts val="1200"/>
              <a:buChar char="●"/>
            </a:pPr>
            <a:r>
              <a:rPr lang="en" sz="1200"/>
              <a:t>… on and on and on …</a:t>
            </a:r>
            <a:endParaRPr sz="1200"/>
          </a:p>
          <a:p>
            <a:pPr indent="0" lvl="0" marL="0" rtl="0" algn="l">
              <a:spcBef>
                <a:spcPts val="1200"/>
              </a:spcBef>
              <a:spcAft>
                <a:spcPts val="0"/>
              </a:spcAft>
              <a:buNone/>
            </a:pPr>
            <a:r>
              <a:rPr lang="en" sz="1350">
                <a:solidFill>
                  <a:srgbClr val="666666"/>
                </a:solidFill>
                <a:highlight>
                  <a:srgbClr val="FFFFFF"/>
                </a:highlight>
              </a:rPr>
              <a:t>Some examples:</a:t>
            </a:r>
            <a:endParaRPr sz="1350">
              <a:solidFill>
                <a:srgbClr val="666666"/>
              </a:solidFill>
              <a:highlight>
                <a:srgbClr val="FFFFFF"/>
              </a:highlight>
            </a:endParaRPr>
          </a:p>
          <a:p>
            <a:pPr indent="-301625" lvl="0" marL="457200" rtl="0" algn="l">
              <a:spcBef>
                <a:spcPts val="1200"/>
              </a:spcBef>
              <a:spcAft>
                <a:spcPts val="0"/>
              </a:spcAft>
              <a:buClr>
                <a:srgbClr val="3A383F"/>
              </a:buClr>
              <a:buSzPts val="1150"/>
              <a:buChar char="●"/>
            </a:pPr>
            <a:r>
              <a:rPr lang="en" sz="1150">
                <a:solidFill>
                  <a:srgbClr val="3A383F"/>
                </a:solidFill>
                <a:highlight>
                  <a:srgbClr val="FFFFFF"/>
                </a:highlight>
              </a:rPr>
              <a:t>The 2016 Mirai botnet was made possible by unsecured IoT devices.</a:t>
            </a:r>
            <a:endParaRPr sz="1150">
              <a:solidFill>
                <a:srgbClr val="3A383F"/>
              </a:solidFill>
              <a:highlight>
                <a:srgbClr val="FFFFFF"/>
              </a:highlight>
            </a:endParaRPr>
          </a:p>
          <a:p>
            <a:pPr indent="-288925" lvl="0" marL="457200" rtl="0" algn="l">
              <a:lnSpc>
                <a:spcPct val="113000"/>
              </a:lnSpc>
              <a:spcBef>
                <a:spcPts val="0"/>
              </a:spcBef>
              <a:spcAft>
                <a:spcPts val="0"/>
              </a:spcAft>
              <a:buClr>
                <a:srgbClr val="3A383F"/>
              </a:buClr>
              <a:buSzPts val="950"/>
              <a:buChar char="●"/>
            </a:pPr>
            <a:r>
              <a:rPr lang="en" sz="1100">
                <a:solidFill>
                  <a:srgbClr val="3A383F"/>
                </a:solidFill>
                <a:highlight>
                  <a:srgbClr val="FFFFFF"/>
                </a:highlight>
              </a:rPr>
              <a:t>Target’s credit card breach (2013) stole login credentials from an HVAC vendor IoT sensors.</a:t>
            </a:r>
            <a:endParaRPr sz="1100">
              <a:solidFill>
                <a:srgbClr val="3A383F"/>
              </a:solidFill>
              <a:highlight>
                <a:srgbClr val="FFFFFF"/>
              </a:highlight>
            </a:endParaRPr>
          </a:p>
          <a:p>
            <a:pPr indent="-301625" lvl="0" marL="457200" rtl="0" algn="l">
              <a:spcBef>
                <a:spcPts val="0"/>
              </a:spcBef>
              <a:spcAft>
                <a:spcPts val="0"/>
              </a:spcAft>
              <a:buClr>
                <a:srgbClr val="3A383F"/>
              </a:buClr>
              <a:buSzPts val="1150"/>
              <a:buChar char="●"/>
            </a:pPr>
            <a:r>
              <a:rPr lang="en" sz="1150">
                <a:solidFill>
                  <a:srgbClr val="3A383F"/>
                </a:solidFill>
                <a:highlight>
                  <a:srgbClr val="FFFFFF"/>
                </a:highlight>
              </a:rPr>
              <a:t>… on and on and on …</a:t>
            </a:r>
            <a:endParaRPr sz="1150">
              <a:solidFill>
                <a:srgbClr val="3A383F"/>
              </a:solidFill>
              <a:highlight>
                <a:srgbClr val="FFFFFF"/>
              </a:highlight>
            </a:endParaRPr>
          </a:p>
        </p:txBody>
      </p:sp>
      <p:pic>
        <p:nvPicPr>
          <p:cNvPr descr="https://www.youtube.com/watch?v=Cxrwpij2MSQ" id="149" name="Google Shape;149;p19"/>
          <p:cNvPicPr preferRelativeResize="0"/>
          <p:nvPr/>
        </p:nvPicPr>
        <p:blipFill>
          <a:blip r:embed="rId4">
            <a:alphaModFix/>
          </a:blip>
          <a:stretch>
            <a:fillRect/>
          </a:stretch>
        </p:blipFill>
        <p:spPr>
          <a:xfrm>
            <a:off x="5555900" y="1017725"/>
            <a:ext cx="3144575" cy="2245076"/>
          </a:xfrm>
          <a:prstGeom prst="rect">
            <a:avLst/>
          </a:prstGeom>
          <a:noFill/>
          <a:ln>
            <a:noFill/>
          </a:ln>
        </p:spPr>
      </p:pic>
      <p:sp>
        <p:nvSpPr>
          <p:cNvPr id="150" name="Google Shape;150;p19"/>
          <p:cNvSpPr txBox="1"/>
          <p:nvPr/>
        </p:nvSpPr>
        <p:spPr>
          <a:xfrm>
            <a:off x="5665600" y="3262800"/>
            <a:ext cx="2993100" cy="25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600">
                <a:solidFill>
                  <a:schemeClr val="dk2"/>
                </a:solidFill>
              </a:rPr>
              <a:t>(Credits: https://www.youtube.com/watch?v=Cxrwpij2MSQ)</a:t>
            </a:r>
            <a:endParaRPr i="1" sz="600">
              <a:solidFill>
                <a:schemeClr val="dk2"/>
              </a:solidFill>
            </a:endParaRPr>
          </a:p>
        </p:txBody>
      </p:sp>
      <p:sp>
        <p:nvSpPr>
          <p:cNvPr id="151" name="Google Shape;151;p19"/>
          <p:cNvSpPr txBox="1"/>
          <p:nvPr/>
        </p:nvSpPr>
        <p:spPr>
          <a:xfrm>
            <a:off x="290700" y="4835875"/>
            <a:ext cx="5374800" cy="4869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2"/>
              </a:buClr>
              <a:buSzPts val="1000"/>
              <a:buAutoNum type="arabicParenBoth"/>
            </a:pPr>
            <a:r>
              <a:rPr i="1" lang="en" sz="1000">
                <a:solidFill>
                  <a:schemeClr val="dk2"/>
                </a:solidFill>
              </a:rPr>
              <a:t>https://www.techtarget.com/iotagenda/definition/IoT-security-Internet-of-Things-security#:~:text=Lack%20of%20encryption.,devices%20are%20secured%20and%20encrypted.</a:t>
            </a:r>
            <a:endParaRPr i="1" sz="10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0"/>
          <p:cNvSpPr txBox="1"/>
          <p:nvPr>
            <p:ph type="title"/>
          </p:nvPr>
        </p:nvSpPr>
        <p:spPr>
          <a:xfrm>
            <a:off x="311700" y="333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Security of Things - HiveOT</a:t>
            </a:r>
            <a:endParaRPr/>
          </a:p>
        </p:txBody>
      </p:sp>
      <p:sp>
        <p:nvSpPr>
          <p:cNvPr id="157" name="Google Shape;157;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a:t>Rule #1: HiveOT devices do not run (network) servers. </a:t>
            </a:r>
            <a:endParaRPr/>
          </a:p>
          <a:p>
            <a:pPr indent="-325755" lvl="0" marL="457200" rtl="0" algn="l">
              <a:spcBef>
                <a:spcPts val="1200"/>
              </a:spcBef>
              <a:spcAft>
                <a:spcPts val="0"/>
              </a:spcAft>
              <a:buSzPct val="100000"/>
              <a:buChar char="●"/>
            </a:pPr>
            <a:r>
              <a:rPr lang="en"/>
              <a:t>Offer an alternative to the model that all Things must run a server to be used. The WoT/TD design seems to be pushing this model, which is a security nightmare in the making. </a:t>
            </a:r>
            <a:endParaRPr/>
          </a:p>
          <a:p>
            <a:pPr indent="-325755" lvl="0" marL="457200" rtl="0" algn="l">
              <a:spcBef>
                <a:spcPts val="0"/>
              </a:spcBef>
              <a:spcAft>
                <a:spcPts val="0"/>
              </a:spcAft>
              <a:buSzPct val="100000"/>
              <a:buChar char="●"/>
            </a:pPr>
            <a:r>
              <a:rPr lang="en"/>
              <a:t>IoT devices connect to a HiveOT Hub through a discovery and provisioning process.</a:t>
            </a:r>
            <a:endParaRPr/>
          </a:p>
          <a:p>
            <a:pPr indent="-325755" lvl="0" marL="457200" rtl="0" algn="l">
              <a:spcBef>
                <a:spcPts val="0"/>
              </a:spcBef>
              <a:spcAft>
                <a:spcPts val="0"/>
              </a:spcAft>
              <a:buSzPct val="100000"/>
              <a:buChar char="●"/>
            </a:pPr>
            <a:r>
              <a:rPr lang="en"/>
              <a:t>Greatly reduced attack surface. No direct access to the device.</a:t>
            </a:r>
            <a:endParaRPr/>
          </a:p>
          <a:p>
            <a:pPr indent="-325755" lvl="0" marL="457200" rtl="0" algn="l">
              <a:spcBef>
                <a:spcPts val="0"/>
              </a:spcBef>
              <a:spcAft>
                <a:spcPts val="0"/>
              </a:spcAft>
              <a:buSzPct val="100000"/>
              <a:buChar char="●"/>
            </a:pPr>
            <a:r>
              <a:rPr lang="en"/>
              <a:t>Encrypted network connections.</a:t>
            </a:r>
            <a:endParaRPr/>
          </a:p>
          <a:p>
            <a:pPr indent="0" lvl="0" marL="0" rtl="0" algn="l">
              <a:spcBef>
                <a:spcPts val="1200"/>
              </a:spcBef>
              <a:spcAft>
                <a:spcPts val="0"/>
              </a:spcAft>
              <a:buNone/>
            </a:pPr>
            <a:r>
              <a:rPr lang="en"/>
              <a:t>HiveOT Hub provides centralized:</a:t>
            </a:r>
            <a:endParaRPr/>
          </a:p>
          <a:p>
            <a:pPr indent="-325755" lvl="0" marL="457200" rtl="0" algn="l">
              <a:spcBef>
                <a:spcPts val="1200"/>
              </a:spcBef>
              <a:spcAft>
                <a:spcPts val="0"/>
              </a:spcAft>
              <a:buSzPct val="100000"/>
              <a:buChar char="●"/>
            </a:pPr>
            <a:r>
              <a:rPr lang="en"/>
              <a:t>Authentication &amp; authorization</a:t>
            </a:r>
            <a:endParaRPr/>
          </a:p>
          <a:p>
            <a:pPr indent="-325755" lvl="0" marL="457200" rtl="0" algn="l">
              <a:spcBef>
                <a:spcPts val="0"/>
              </a:spcBef>
              <a:spcAft>
                <a:spcPts val="0"/>
              </a:spcAft>
              <a:buSzPct val="100000"/>
              <a:buChar char="●"/>
            </a:pPr>
            <a:r>
              <a:rPr lang="en"/>
              <a:t>Consumer facing connectivity </a:t>
            </a:r>
            <a:endParaRPr/>
          </a:p>
          <a:p>
            <a:pPr indent="-325755" lvl="0" marL="457200" rtl="0" algn="l">
              <a:spcBef>
                <a:spcPts val="0"/>
              </a:spcBef>
              <a:spcAft>
                <a:spcPts val="0"/>
              </a:spcAft>
              <a:buSzPct val="100000"/>
              <a:buChar char="●"/>
            </a:pPr>
            <a:r>
              <a:rPr lang="en"/>
              <a:t>Security protocols</a:t>
            </a:r>
            <a:endParaRPr/>
          </a:p>
          <a:p>
            <a:pPr indent="-325755" lvl="0" marL="457200" rtl="0" algn="l">
              <a:spcBef>
                <a:spcPts val="0"/>
              </a:spcBef>
              <a:spcAft>
                <a:spcPts val="0"/>
              </a:spcAft>
              <a:buSzPct val="100000"/>
              <a:buChar char="●"/>
            </a:pPr>
            <a:r>
              <a:rPr lang="en"/>
              <a:t>Firmware updates</a:t>
            </a:r>
            <a:endParaRPr/>
          </a:p>
        </p:txBody>
      </p:sp>
      <p:pic>
        <p:nvPicPr>
          <p:cNvPr id="158" name="Google Shape;158;p20"/>
          <p:cNvPicPr preferRelativeResize="0"/>
          <p:nvPr/>
        </p:nvPicPr>
        <p:blipFill>
          <a:blip r:embed="rId3">
            <a:alphaModFix/>
          </a:blip>
          <a:stretch>
            <a:fillRect/>
          </a:stretch>
        </p:blipFill>
        <p:spPr>
          <a:xfrm>
            <a:off x="6077151" y="2621425"/>
            <a:ext cx="2755150" cy="19938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 of the Thing Description Document (TD)</a:t>
            </a:r>
            <a:endParaRPr/>
          </a:p>
        </p:txBody>
      </p:sp>
      <p:sp>
        <p:nvSpPr>
          <p:cNvPr id="164" name="Google Shape;164;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Device TD</a:t>
            </a:r>
            <a:endParaRPr/>
          </a:p>
          <a:p>
            <a:pPr indent="-317500" lvl="1" marL="914400" rtl="0" algn="l">
              <a:spcBef>
                <a:spcPts val="0"/>
              </a:spcBef>
              <a:spcAft>
                <a:spcPts val="0"/>
              </a:spcAft>
              <a:buSzPts val="1400"/>
              <a:buChar char="○"/>
            </a:pPr>
            <a:r>
              <a:rPr lang="en"/>
              <a:t>Sent by device agents</a:t>
            </a:r>
            <a:endParaRPr/>
          </a:p>
          <a:p>
            <a:pPr indent="-342900" lvl="0" marL="457200" rtl="0" algn="l">
              <a:spcBef>
                <a:spcPts val="0"/>
              </a:spcBef>
              <a:spcAft>
                <a:spcPts val="0"/>
              </a:spcAft>
              <a:buSzPts val="1800"/>
              <a:buChar char="●"/>
            </a:pPr>
            <a:r>
              <a:rPr lang="en"/>
              <a:t>Digital Twin TD</a:t>
            </a:r>
            <a:endParaRPr/>
          </a:p>
          <a:p>
            <a:pPr indent="-317500" lvl="1" marL="914400" rtl="0" algn="l">
              <a:spcBef>
                <a:spcPts val="0"/>
              </a:spcBef>
              <a:spcAft>
                <a:spcPts val="0"/>
              </a:spcAft>
              <a:buSzPts val="1400"/>
              <a:buChar char="○"/>
            </a:pPr>
            <a:r>
              <a:rPr lang="en"/>
              <a:t>Served to consumers</a:t>
            </a:r>
            <a:endParaRPr/>
          </a:p>
          <a:p>
            <a:pPr indent="-317500" lvl="1" marL="914400" rtl="0" algn="l">
              <a:spcBef>
                <a:spcPts val="0"/>
              </a:spcBef>
              <a:spcAft>
                <a:spcPts val="0"/>
              </a:spcAft>
              <a:buSzPts val="1400"/>
              <a:buChar char="○"/>
            </a:pPr>
            <a:r>
              <a:rPr lang="en"/>
              <a:t>Forms replaced with</a:t>
            </a:r>
            <a:r>
              <a:rPr lang="en"/>
              <a:t> with</a:t>
            </a:r>
            <a:r>
              <a:rPr lang="en"/>
              <a:t> Hub endpoints</a:t>
            </a:r>
            <a:endParaRPr/>
          </a:p>
          <a:p>
            <a:pPr indent="-317500" lvl="1" marL="914400" rtl="0" algn="l">
              <a:spcBef>
                <a:spcPts val="0"/>
              </a:spcBef>
              <a:spcAft>
                <a:spcPts val="0"/>
              </a:spcAft>
              <a:buSzPts val="1400"/>
              <a:buChar char="○"/>
            </a:pPr>
            <a:r>
              <a:rPr lang="en"/>
              <a:t>A new Thing ID: </a:t>
            </a:r>
            <a:r>
              <a:rPr lang="en"/>
              <a:t>dtw:{agentID}:{thingID}</a:t>
            </a:r>
            <a:endParaRPr/>
          </a:p>
          <a:p>
            <a:pPr indent="-317500" lvl="1" marL="914400" rtl="0" algn="l">
              <a:spcBef>
                <a:spcPts val="0"/>
              </a:spcBef>
              <a:spcAft>
                <a:spcPts val="0"/>
              </a:spcAft>
              <a:buSzPts val="1400"/>
              <a:buChar char="○"/>
            </a:pPr>
            <a:r>
              <a:rPr lang="en"/>
              <a:t>Only one set of top level operations needed to use</a:t>
            </a:r>
            <a:br>
              <a:rPr lang="en"/>
            </a:br>
            <a:r>
              <a:rPr lang="en"/>
              <a:t>all things.  </a:t>
            </a:r>
            <a:endParaRPr/>
          </a:p>
          <a:p>
            <a:pPr indent="0" lvl="0" marL="457200" rtl="0" algn="l">
              <a:spcBef>
                <a:spcPts val="1200"/>
              </a:spcBef>
              <a:spcAft>
                <a:spcPts val="1200"/>
              </a:spcAft>
              <a:buNone/>
            </a:pPr>
            <a:r>
              <a:t/>
            </a:r>
            <a:endParaRPr/>
          </a:p>
        </p:txBody>
      </p:sp>
      <p:pic>
        <p:nvPicPr>
          <p:cNvPr id="165" name="Google Shape;165;p21"/>
          <p:cNvPicPr preferRelativeResize="0"/>
          <p:nvPr/>
        </p:nvPicPr>
        <p:blipFill>
          <a:blip r:embed="rId3">
            <a:alphaModFix/>
          </a:blip>
          <a:stretch>
            <a:fillRect/>
          </a:stretch>
        </p:blipFill>
        <p:spPr>
          <a:xfrm>
            <a:off x="5457175" y="1402800"/>
            <a:ext cx="2164224" cy="2269826"/>
          </a:xfrm>
          <a:prstGeom prst="rect">
            <a:avLst/>
          </a:prstGeom>
          <a:noFill/>
          <a:ln>
            <a:noFill/>
          </a:ln>
        </p:spPr>
      </p:pic>
      <p:pic>
        <p:nvPicPr>
          <p:cNvPr id="166" name="Google Shape;166;p21"/>
          <p:cNvPicPr preferRelativeResize="0"/>
          <p:nvPr/>
        </p:nvPicPr>
        <p:blipFill>
          <a:blip r:embed="rId4">
            <a:alphaModFix/>
          </a:blip>
          <a:stretch>
            <a:fillRect/>
          </a:stretch>
        </p:blipFill>
        <p:spPr>
          <a:xfrm>
            <a:off x="2924900" y="3128147"/>
            <a:ext cx="557874" cy="572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